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Lst>
  <p:notesMasterIdLst>
    <p:notesMasterId r:id="rId55"/>
  </p:notesMasterIdLst>
  <p:handoutMasterIdLst>
    <p:handoutMasterId r:id="rId56"/>
  </p:handoutMasterIdLst>
  <p:sldIdLst>
    <p:sldId id="467" r:id="rId6"/>
    <p:sldId id="398" r:id="rId7"/>
    <p:sldId id="409" r:id="rId8"/>
    <p:sldId id="396" r:id="rId9"/>
    <p:sldId id="399" r:id="rId10"/>
    <p:sldId id="401" r:id="rId11"/>
    <p:sldId id="486" r:id="rId12"/>
    <p:sldId id="487" r:id="rId13"/>
    <p:sldId id="459" r:id="rId14"/>
    <p:sldId id="464" r:id="rId15"/>
    <p:sldId id="461" r:id="rId16"/>
    <p:sldId id="463" r:id="rId17"/>
    <p:sldId id="457" r:id="rId18"/>
    <p:sldId id="478" r:id="rId19"/>
    <p:sldId id="468" r:id="rId20"/>
    <p:sldId id="433" r:id="rId21"/>
    <p:sldId id="434" r:id="rId22"/>
    <p:sldId id="435" r:id="rId23"/>
    <p:sldId id="436" r:id="rId24"/>
    <p:sldId id="480" r:id="rId25"/>
    <p:sldId id="445" r:id="rId26"/>
    <p:sldId id="446" r:id="rId27"/>
    <p:sldId id="470" r:id="rId28"/>
    <p:sldId id="448" r:id="rId29"/>
    <p:sldId id="449" r:id="rId30"/>
    <p:sldId id="450" r:id="rId31"/>
    <p:sldId id="451" r:id="rId32"/>
    <p:sldId id="452" r:id="rId33"/>
    <p:sldId id="474" r:id="rId34"/>
    <p:sldId id="437" r:id="rId35"/>
    <p:sldId id="439" r:id="rId36"/>
    <p:sldId id="440" r:id="rId37"/>
    <p:sldId id="441" r:id="rId38"/>
    <p:sldId id="471" r:id="rId39"/>
    <p:sldId id="442" r:id="rId40"/>
    <p:sldId id="443" r:id="rId41"/>
    <p:sldId id="444" r:id="rId42"/>
    <p:sldId id="438" r:id="rId43"/>
    <p:sldId id="472" r:id="rId44"/>
    <p:sldId id="483" r:id="rId45"/>
    <p:sldId id="481" r:id="rId46"/>
    <p:sldId id="456" r:id="rId47"/>
    <p:sldId id="473" r:id="rId48"/>
    <p:sldId id="430" r:id="rId49"/>
    <p:sldId id="431" r:id="rId50"/>
    <p:sldId id="432" r:id="rId51"/>
    <p:sldId id="485" r:id="rId52"/>
    <p:sldId id="484" r:id="rId53"/>
    <p:sldId id="477" r:id="rId54"/>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467"/>
            <p14:sldId id="398"/>
            <p14:sldId id="409"/>
            <p14:sldId id="396"/>
            <p14:sldId id="399"/>
            <p14:sldId id="401"/>
            <p14:sldId id="486"/>
            <p14:sldId id="487"/>
            <p14:sldId id="459"/>
            <p14:sldId id="464"/>
            <p14:sldId id="461"/>
            <p14:sldId id="463"/>
            <p14:sldId id="457"/>
            <p14:sldId id="478"/>
            <p14:sldId id="468"/>
            <p14:sldId id="433"/>
            <p14:sldId id="434"/>
            <p14:sldId id="435"/>
            <p14:sldId id="436"/>
            <p14:sldId id="480"/>
            <p14:sldId id="445"/>
            <p14:sldId id="446"/>
            <p14:sldId id="470"/>
            <p14:sldId id="448"/>
            <p14:sldId id="449"/>
            <p14:sldId id="450"/>
            <p14:sldId id="451"/>
            <p14:sldId id="452"/>
            <p14:sldId id="474"/>
            <p14:sldId id="437"/>
            <p14:sldId id="439"/>
            <p14:sldId id="440"/>
            <p14:sldId id="441"/>
            <p14:sldId id="471"/>
            <p14:sldId id="442"/>
            <p14:sldId id="443"/>
            <p14:sldId id="444"/>
            <p14:sldId id="438"/>
            <p14:sldId id="472"/>
            <p14:sldId id="483"/>
            <p14:sldId id="481"/>
            <p14:sldId id="456"/>
            <p14:sldId id="473"/>
            <p14:sldId id="430"/>
            <p14:sldId id="431"/>
            <p14:sldId id="432"/>
            <p14:sldId id="485"/>
            <p14:sldId id="484"/>
            <p14:sldId id="47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Karina Sandfeld Jensen" initials="KSJ" lastIdx="6" clrIdx="0">
    <p:extLst>
      <p:ext uri="{19B8F6BF-5375-455C-9EA6-DF929625EA0E}">
        <p15:presenceInfo xmlns:p15="http://schemas.microsoft.com/office/powerpoint/2012/main" userId="S-1-5-21-4173038027-3967898005-4192448864-4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E9695"/>
    <a:srgbClr val="9DBB1D"/>
    <a:srgbClr val="DF6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89740-8576-1EB2-39EF-9DEA151A054F}" v="1526" dt="2020-04-28T11:55:50.937"/>
    <p1510:client id="{19D773B4-DED4-D588-E02C-D92253C7AD5A}" v="36" dt="2020-04-28T12:18:19.637"/>
    <p1510:client id="{2CDA1914-84E2-EFDA-94C8-CD213F9C004E}" v="36" dt="2020-04-28T12:39:30.730"/>
    <p1510:client id="{526DA357-12FB-52C9-87B5-850DBFB662DE}" v="1" dt="2020-04-30T06:24:54.437"/>
    <p1510:client id="{7313389F-0289-06AA-0417-939F7922BA5F}" v="82" dt="2020-04-28T12:03:02.165"/>
    <p1510:client id="{8F211992-1C1A-8E56-BF7F-35345AAEE4CF}" v="12" dt="2020-05-01T07:42:00.521"/>
    <p1510:client id="{924EA5F7-06CB-074F-C652-F3C70A7F158F}" v="47" dt="2020-05-06T06:26:46.629"/>
    <p1510:client id="{EEE6CD90-378E-3A9A-2C5B-BDAABB89D231}" v="112" dt="2020-05-01T07:06:40.574"/>
    <p1510:client id="{FD0C3B25-D497-B2D8-1DD2-FAD6FB5C5D43}" v="8" dt="2020-04-30T06:21:38.95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7"/>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Enrolled 2019</c:v>
                </c:pt>
              </c:strCache>
            </c:strRef>
          </c:tx>
          <c:spPr>
            <a:solidFill>
              <a:schemeClr val="accent1"/>
            </a:solidFill>
            <a:ln>
              <a:noFill/>
            </a:ln>
            <a:effectLst/>
          </c:spPr>
          <c:invertIfNegative val="0"/>
          <c:cat>
            <c:strRef>
              <c:f>'Ark1'!$A$2:$A$4</c:f>
              <c:strCache>
                <c:ptCount val="3"/>
                <c:pt idx="0">
                  <c:v>Bachelor</c:v>
                </c:pt>
                <c:pt idx="1">
                  <c:v>Bachelor of Engineering</c:v>
                </c:pt>
                <c:pt idx="2">
                  <c:v>Master</c:v>
                </c:pt>
              </c:strCache>
            </c:strRef>
          </c:cat>
          <c:val>
            <c:numRef>
              <c:f>'Ark1'!$B$2:$B$4</c:f>
              <c:numCache>
                <c:formatCode>General</c:formatCode>
                <c:ptCount val="3"/>
                <c:pt idx="0">
                  <c:v>134</c:v>
                </c:pt>
                <c:pt idx="1">
                  <c:v>212</c:v>
                </c:pt>
                <c:pt idx="2">
                  <c:v>343</c:v>
                </c:pt>
              </c:numCache>
            </c:numRef>
          </c:val>
          <c:extLst>
            <c:ext xmlns:c16="http://schemas.microsoft.com/office/drawing/2014/chart" uri="{C3380CC4-5D6E-409C-BE32-E72D297353CC}">
              <c16:uniqueId val="{00000000-6E1C-4F1D-996C-A806F6498027}"/>
            </c:ext>
          </c:extLst>
        </c:ser>
        <c:ser>
          <c:idx val="1"/>
          <c:order val="1"/>
          <c:tx>
            <c:strRef>
              <c:f>'Ark1'!$C$1</c:f>
              <c:strCache>
                <c:ptCount val="1"/>
                <c:pt idx="0">
                  <c:v>Graduands 2018/2019</c:v>
                </c:pt>
              </c:strCache>
            </c:strRef>
          </c:tx>
          <c:spPr>
            <a:solidFill>
              <a:schemeClr val="accent2"/>
            </a:solidFill>
            <a:ln>
              <a:noFill/>
            </a:ln>
            <a:effectLst/>
          </c:spPr>
          <c:invertIfNegative val="0"/>
          <c:cat>
            <c:strRef>
              <c:f>'Ark1'!$A$2:$A$4</c:f>
              <c:strCache>
                <c:ptCount val="3"/>
                <c:pt idx="0">
                  <c:v>Bachelor</c:v>
                </c:pt>
                <c:pt idx="1">
                  <c:v>Bachelor of Engineering</c:v>
                </c:pt>
                <c:pt idx="2">
                  <c:v>Master</c:v>
                </c:pt>
              </c:strCache>
            </c:strRef>
          </c:cat>
          <c:val>
            <c:numRef>
              <c:f>'Ark1'!$C$2:$C$4</c:f>
              <c:numCache>
                <c:formatCode>General</c:formatCode>
                <c:ptCount val="3"/>
                <c:pt idx="0">
                  <c:v>43</c:v>
                </c:pt>
                <c:pt idx="1">
                  <c:v>30</c:v>
                </c:pt>
                <c:pt idx="2">
                  <c:v>165</c:v>
                </c:pt>
              </c:numCache>
            </c:numRef>
          </c:val>
          <c:extLst>
            <c:ext xmlns:c16="http://schemas.microsoft.com/office/drawing/2014/chart" uri="{C3380CC4-5D6E-409C-BE32-E72D297353CC}">
              <c16:uniqueId val="{00000001-6E1C-4F1D-996C-A806F6498027}"/>
            </c:ext>
          </c:extLst>
        </c:ser>
        <c:dLbls>
          <c:showLegendKey val="0"/>
          <c:showVal val="0"/>
          <c:showCatName val="0"/>
          <c:showSerName val="0"/>
          <c:showPercent val="0"/>
          <c:showBubbleSize val="0"/>
        </c:dLbls>
        <c:gapWidth val="219"/>
        <c:overlap val="-27"/>
        <c:axId val="702596488"/>
        <c:axId val="702596816"/>
      </c:barChart>
      <c:catAx>
        <c:axId val="702596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596816"/>
        <c:crosses val="autoZero"/>
        <c:auto val="1"/>
        <c:lblAlgn val="ctr"/>
        <c:lblOffset val="100"/>
        <c:noMultiLvlLbl val="0"/>
      </c:catAx>
      <c:valAx>
        <c:axId val="70259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596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8/28/2020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ngineering.aau.dk/nyheder-arrangementer/nyhed/innovativt-design-af-fundamenter-til-havvindmoeller-kan-naesten-halvere-prisen.cid366207"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engineering.aau.dk/nyheder-arrangementer/nyhed/fremtidens-batterier-er-lavet-af-svampe.cid364104" TargetMode="External"/><Relationship Id="rId5" Type="http://schemas.openxmlformats.org/officeDocument/2006/relationships/hyperlink" Target="https://www.engineering.aau.dk/nyheder-arrangementer/nyhed/matematisk-model-giver-domstole-vaerdifuldt-dna-vaerktoej-.cid337018" TargetMode="External"/><Relationship Id="rId4" Type="http://schemas.openxmlformats.org/officeDocument/2006/relationships/hyperlink" Target="https://www.engineering.aau.dk/nyheder-arrangementer/nyhed/nye-algoritmer-kan-spare-vindmoelleejere-for-millioner.cid35814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pPr marL="457146" marR="0" lvl="1" indent="0" algn="l" defTabSz="914289" rtl="0" eaLnBrk="1" fontAlgn="auto" latinLnBrk="0" hangingPunct="1">
              <a:lnSpc>
                <a:spcPct val="100000"/>
              </a:lnSpc>
              <a:spcBef>
                <a:spcPts val="0"/>
              </a:spcBef>
              <a:spcAft>
                <a:spcPts val="0"/>
              </a:spcAft>
              <a:buClrTx/>
              <a:buSzTx/>
              <a:buFontTx/>
              <a:buNone/>
              <a:tabLst/>
              <a:defRPr/>
            </a:pPr>
            <a:r>
              <a:rPr lang="da-DK" sz="1200" b="1" kern="1200">
                <a:solidFill>
                  <a:schemeClr val="tx1"/>
                </a:solidFill>
                <a:effectLst/>
                <a:latin typeface="+mn-lt"/>
                <a:ea typeface="+mn-ea"/>
                <a:cs typeface="+mn-cs"/>
              </a:rPr>
              <a:t>Innovativt design af fundamenter til havvindmøller kan halvere prisen</a:t>
            </a:r>
            <a:br>
              <a:rPr lang="da-DK" sz="1200" b="1" kern="1200">
                <a:solidFill>
                  <a:schemeClr val="tx1"/>
                </a:solidFill>
                <a:effectLst/>
                <a:latin typeface="+mn-lt"/>
                <a:ea typeface="+mn-ea"/>
                <a:cs typeface="+mn-cs"/>
              </a:rPr>
            </a:br>
            <a:r>
              <a:rPr lang="da-DK" sz="1200" kern="1200">
                <a:solidFill>
                  <a:schemeClr val="tx1"/>
                </a:solidFill>
                <a:effectLst/>
                <a:latin typeface="+mn-lt"/>
                <a:ea typeface="+mn-ea"/>
                <a:cs typeface="+mn-cs"/>
              </a:rPr>
              <a:t>Et </a:t>
            </a:r>
            <a:r>
              <a:rPr lang="da-DK" sz="1200" kern="1200" err="1">
                <a:solidFill>
                  <a:schemeClr val="tx1"/>
                </a:solidFill>
                <a:effectLst/>
                <a:latin typeface="+mn-lt"/>
                <a:ea typeface="+mn-ea"/>
                <a:cs typeface="+mn-cs"/>
              </a:rPr>
              <a:t>sugebøttefundament</a:t>
            </a:r>
            <a:r>
              <a:rPr lang="da-DK" sz="1200" kern="1200">
                <a:solidFill>
                  <a:schemeClr val="tx1"/>
                </a:solidFill>
                <a:effectLst/>
                <a:latin typeface="+mn-lt"/>
                <a:ea typeface="+mn-ea"/>
                <a:cs typeface="+mn-cs"/>
              </a:rPr>
              <a:t> til en havvindmølle, der kan samles med bolte på havnen, inden det sejles ud til sin placering. Det nye design kan sænke prisen på fundamentet med op til 40 procent, og vil i sidste ende også sænke forbrugernes elregning. Derudover er installationen af designet yderst skånsomt for havmiljøet, og endelig er stålet i konstruktionen 100 genanvendeligt, når vindmøllen har udtjent sin levetid.</a:t>
            </a:r>
            <a:br>
              <a:rPr lang="da-DK" sz="1200" kern="1200">
                <a:solidFill>
                  <a:schemeClr val="tx1"/>
                </a:solidFill>
                <a:effectLst/>
                <a:latin typeface="+mn-lt"/>
                <a:ea typeface="+mn-ea"/>
                <a:cs typeface="+mn-cs"/>
              </a:rPr>
            </a:br>
            <a:r>
              <a:rPr lang="da-DK" sz="1200" u="sng" kern="1200">
                <a:solidFill>
                  <a:schemeClr val="tx1"/>
                </a:solidFill>
                <a:effectLst/>
                <a:latin typeface="+mn-lt"/>
                <a:ea typeface="+mn-ea"/>
                <a:cs typeface="+mn-cs"/>
                <a:hlinkClick r:id="rId3"/>
              </a:rPr>
              <a:t>https://www.engineering.aau.dk/nyheder-arrangementer/nyhed/innovativt-design-af-fundamenter-til-havvindmoeller-kan-naesten-halvere-prisen.cid366207</a:t>
            </a:r>
            <a:endParaRPr lang="en-US" sz="1200" kern="1200">
              <a:solidFill>
                <a:schemeClr val="tx1"/>
              </a:solidFill>
              <a:effectLst/>
              <a:latin typeface="+mn-lt"/>
              <a:ea typeface="+mn-ea"/>
              <a:cs typeface="+mn-cs"/>
            </a:endParaRPr>
          </a:p>
          <a:p>
            <a:pPr lvl="1"/>
            <a:endParaRPr lang="da-DK" sz="1200" b="1" kern="1200">
              <a:solidFill>
                <a:schemeClr val="tx1"/>
              </a:solidFill>
              <a:effectLst/>
              <a:latin typeface="+mn-lt"/>
              <a:ea typeface="+mn-ea"/>
              <a:cs typeface="+mn-cs"/>
            </a:endParaRPr>
          </a:p>
          <a:p>
            <a:pPr marL="457146" marR="0" lvl="1" indent="0" algn="l" defTabSz="914289" rtl="0" eaLnBrk="1" fontAlgn="auto" latinLnBrk="0" hangingPunct="1">
              <a:lnSpc>
                <a:spcPct val="100000"/>
              </a:lnSpc>
              <a:spcBef>
                <a:spcPts val="0"/>
              </a:spcBef>
              <a:spcAft>
                <a:spcPts val="0"/>
              </a:spcAft>
              <a:buClrTx/>
              <a:buSzTx/>
              <a:buFontTx/>
              <a:buNone/>
              <a:tabLst/>
              <a:defRPr/>
            </a:pPr>
            <a:r>
              <a:rPr lang="da-DK" sz="1200" b="1" kern="1200">
                <a:solidFill>
                  <a:schemeClr val="tx1"/>
                </a:solidFill>
                <a:effectLst/>
                <a:latin typeface="+mn-lt"/>
                <a:ea typeface="+mn-ea"/>
                <a:cs typeface="+mn-cs"/>
              </a:rPr>
              <a:t>Nye algoritmer kan spare vindmølleejere for millioner</a:t>
            </a:r>
            <a:r>
              <a:rPr lang="da-DK" sz="1200" kern="1200">
                <a:solidFill>
                  <a:schemeClr val="tx1"/>
                </a:solidFill>
                <a:effectLst/>
                <a:latin typeface="+mn-lt"/>
                <a:ea typeface="+mn-ea"/>
                <a:cs typeface="+mn-cs"/>
              </a:rPr>
              <a:t/>
            </a:r>
            <a:br>
              <a:rPr lang="da-DK" sz="1200" kern="1200">
                <a:solidFill>
                  <a:schemeClr val="tx1"/>
                </a:solidFill>
                <a:effectLst/>
                <a:latin typeface="+mn-lt"/>
                <a:ea typeface="+mn-ea"/>
                <a:cs typeface="+mn-cs"/>
              </a:rPr>
            </a:br>
            <a:r>
              <a:rPr lang="da-DK" sz="1200" kern="1200">
                <a:solidFill>
                  <a:schemeClr val="tx1"/>
                </a:solidFill>
                <a:effectLst/>
                <a:latin typeface="+mn-lt"/>
                <a:ea typeface="+mn-ea"/>
                <a:cs typeface="+mn-cs"/>
              </a:rPr>
              <a:t>AAU-forsker har udviklet flere algoritmer, som kan hjælpe vindmølleejere med at finde fejl i vindmøller, inden fejlene bliver problematiske. Det kan reducere omkostninger til inspektion, uforudsete reparationer og nedetid for vindmøllen markant.</a:t>
            </a:r>
            <a:br>
              <a:rPr lang="da-DK" sz="1200" kern="1200">
                <a:solidFill>
                  <a:schemeClr val="tx1"/>
                </a:solidFill>
                <a:effectLst/>
                <a:latin typeface="+mn-lt"/>
                <a:ea typeface="+mn-ea"/>
                <a:cs typeface="+mn-cs"/>
              </a:rPr>
            </a:br>
            <a:r>
              <a:rPr lang="da-DK" sz="1200" u="sng" kern="1200">
                <a:solidFill>
                  <a:schemeClr val="tx1"/>
                </a:solidFill>
                <a:effectLst/>
                <a:latin typeface="+mn-lt"/>
                <a:ea typeface="+mn-ea"/>
                <a:cs typeface="+mn-cs"/>
                <a:hlinkClick r:id="rId4"/>
              </a:rPr>
              <a:t>https://www.engineering.aau.dk/nyheder-arrangementer/nyhed/nye-algoritmer-kan-spare-vindmoelleejere-for-millioner.cid358148</a:t>
            </a:r>
            <a:endParaRPr lang="en-US" sz="1200" kern="1200">
              <a:solidFill>
                <a:schemeClr val="tx1"/>
              </a:solidFill>
              <a:effectLst/>
              <a:latin typeface="+mn-lt"/>
              <a:ea typeface="+mn-ea"/>
              <a:cs typeface="+mn-cs"/>
            </a:endParaRPr>
          </a:p>
          <a:p>
            <a:pPr marL="457146" marR="0" lvl="1" indent="0" algn="l" defTabSz="914289" rtl="0" eaLnBrk="1" fontAlgn="auto" latinLnBrk="0" hangingPunct="1">
              <a:lnSpc>
                <a:spcPct val="100000"/>
              </a:lnSpc>
              <a:spcBef>
                <a:spcPts val="0"/>
              </a:spcBef>
              <a:spcAft>
                <a:spcPts val="0"/>
              </a:spcAft>
              <a:buClrTx/>
              <a:buSzTx/>
              <a:buFontTx/>
              <a:buNone/>
              <a:tabLst/>
              <a:defRPr/>
            </a:pPr>
            <a:endParaRPr lang="da-DK" b="1"/>
          </a:p>
          <a:p>
            <a:pPr marL="457146" marR="0" lvl="1" indent="0" algn="l" defTabSz="914289" rtl="0" eaLnBrk="1" fontAlgn="auto" latinLnBrk="0" hangingPunct="1">
              <a:lnSpc>
                <a:spcPct val="100000"/>
              </a:lnSpc>
              <a:spcBef>
                <a:spcPts val="0"/>
              </a:spcBef>
              <a:spcAft>
                <a:spcPts val="0"/>
              </a:spcAft>
              <a:buClrTx/>
              <a:buSzTx/>
              <a:buFontTx/>
              <a:buNone/>
              <a:tabLst/>
              <a:defRPr/>
            </a:pPr>
            <a:endParaRPr lang="da-DK" b="1"/>
          </a:p>
          <a:p>
            <a:pPr marL="457146" marR="0" lvl="1" indent="0" algn="l" defTabSz="914289" rtl="0" eaLnBrk="1" fontAlgn="auto" latinLnBrk="0" hangingPunct="1">
              <a:lnSpc>
                <a:spcPct val="100000"/>
              </a:lnSpc>
              <a:spcBef>
                <a:spcPts val="0"/>
              </a:spcBef>
              <a:spcAft>
                <a:spcPts val="0"/>
              </a:spcAft>
              <a:buClrTx/>
              <a:buSzTx/>
              <a:buFontTx/>
              <a:buNone/>
              <a:tabLst/>
              <a:defRPr/>
            </a:pPr>
            <a:r>
              <a:rPr lang="da-DK" b="1"/>
              <a:t>Matematisk model giver domstole værdifuldt DNA-værktøj</a:t>
            </a:r>
            <a:r>
              <a:rPr lang="da-DK"/>
              <a:t/>
            </a:r>
            <a:br>
              <a:rPr lang="da-DK"/>
            </a:br>
            <a:r>
              <a:rPr lang="da-DK" u="sng">
                <a:hlinkClick r:id="rId5"/>
              </a:rPr>
              <a:t>https://www.engineering.aau.dk/nyheder-arrangementer/nyhed/matematisk-model-giver-domstole-vaerdifuldt-dna-vaerktoej-.cid337018</a:t>
            </a:r>
            <a:endParaRPr lang="da-DK" u="sng"/>
          </a:p>
          <a:p>
            <a:pPr lvl="1"/>
            <a:endParaRPr lang="da-DK" sz="1200" b="1" kern="1200">
              <a:solidFill>
                <a:schemeClr val="tx1"/>
              </a:solidFill>
              <a:effectLst/>
              <a:latin typeface="+mn-lt"/>
              <a:ea typeface="+mn-ea"/>
              <a:cs typeface="+mn-cs"/>
            </a:endParaRPr>
          </a:p>
          <a:p>
            <a:pPr lvl="1"/>
            <a:endParaRPr lang="da-DK" sz="1200" b="1" kern="1200">
              <a:solidFill>
                <a:schemeClr val="tx1"/>
              </a:solidFill>
              <a:effectLst/>
              <a:latin typeface="+mn-lt"/>
              <a:ea typeface="+mn-ea"/>
              <a:cs typeface="+mn-cs"/>
            </a:endParaRPr>
          </a:p>
          <a:p>
            <a:pPr lvl="1"/>
            <a:r>
              <a:rPr lang="da-DK" sz="1200" b="1" kern="1200">
                <a:solidFill>
                  <a:schemeClr val="tx1"/>
                </a:solidFill>
                <a:effectLst/>
                <a:latin typeface="+mn-lt"/>
                <a:ea typeface="+mn-ea"/>
                <a:cs typeface="+mn-cs"/>
              </a:rPr>
              <a:t>Fremtidens batterier er lavet af svampe</a:t>
            </a:r>
            <a:r>
              <a:rPr lang="da-DK" sz="1200" kern="1200">
                <a:solidFill>
                  <a:schemeClr val="tx1"/>
                </a:solidFill>
                <a:effectLst/>
                <a:latin typeface="+mn-lt"/>
                <a:ea typeface="+mn-ea"/>
                <a:cs typeface="+mn-cs"/>
              </a:rPr>
              <a:t/>
            </a:r>
            <a:br>
              <a:rPr lang="da-DK" sz="1200" kern="1200">
                <a:solidFill>
                  <a:schemeClr val="tx1"/>
                </a:solidFill>
                <a:effectLst/>
                <a:latin typeface="+mn-lt"/>
                <a:ea typeface="+mn-ea"/>
                <a:cs typeface="+mn-cs"/>
              </a:rPr>
            </a:br>
            <a:r>
              <a:rPr lang="da-DK" sz="1200" kern="1200">
                <a:solidFill>
                  <a:schemeClr val="tx1"/>
                </a:solidFill>
                <a:effectLst/>
                <a:latin typeface="+mn-lt"/>
                <a:ea typeface="+mn-ea"/>
                <a:cs typeface="+mn-cs"/>
              </a:rPr>
              <a:t>Forskere fra Aalborg Universitet har bygget verdens første batteri af biologisk materiale fra svampe. Teknologien er lige så effektiv som konventionelle batterier, men langt mere skånsom og bæredygtig for miljøet. Indenfor de kommende år vil den kunne revolutionere den måde, vi lagrer strøm på.</a:t>
            </a:r>
            <a:br>
              <a:rPr lang="da-DK" sz="1200" kern="1200">
                <a:solidFill>
                  <a:schemeClr val="tx1"/>
                </a:solidFill>
                <a:effectLst/>
                <a:latin typeface="+mn-lt"/>
                <a:ea typeface="+mn-ea"/>
                <a:cs typeface="+mn-cs"/>
              </a:rPr>
            </a:br>
            <a:r>
              <a:rPr lang="da-DK" sz="1200" u="sng" kern="1200">
                <a:solidFill>
                  <a:schemeClr val="tx1"/>
                </a:solidFill>
                <a:effectLst/>
                <a:latin typeface="+mn-lt"/>
                <a:ea typeface="+mn-ea"/>
                <a:cs typeface="+mn-cs"/>
                <a:hlinkClick r:id="rId6"/>
              </a:rPr>
              <a:t>https://www.engineering.aau.dk/nyheder-arrangementer/nyhed/fremtidens-batterier-er-lavet-af-svampe.cid364104</a:t>
            </a:r>
            <a:endParaRPr lang="en-US" sz="120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10"/>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4006202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Rektangel 19"/>
          <p:cNvSpPr/>
          <p:nvPr userDrawn="1"/>
        </p:nvSpPr>
        <p:spPr>
          <a:xfrm>
            <a:off x="505731" y="1155050"/>
            <a:ext cx="10173155" cy="369332"/>
          </a:xfrm>
          <a:prstGeom prst="rect">
            <a:avLst/>
          </a:prstGeom>
        </p:spPr>
        <p:txBody>
          <a:bodyPr wrap="square" rtlCol="0">
            <a:spAutoFit/>
          </a:bodyPr>
          <a:lstStyle/>
          <a:p>
            <a:pPr rtl="0"/>
            <a:r>
              <a:rPr lang="en-gb">
                <a:solidFill>
                  <a:srgbClr val="DF6752"/>
                </a:solidFill>
              </a:rPr>
              <a:t>- REMEMBER TO DELETE THIS SLIDE BEFORE YOU FINISH YOUR PRESENTATION</a:t>
            </a:r>
            <a:endParaRPr lang="da-DK">
              <a:solidFill>
                <a:srgbClr val="DF6752"/>
              </a:solidFill>
            </a:endParaRPr>
          </a:p>
        </p:txBody>
      </p:sp>
      <p:sp>
        <p:nvSpPr>
          <p:cNvPr id="23" name="Text Box 48"/>
          <p:cNvSpPr txBox="1">
            <a:spLocks noChangeArrowheads="1"/>
          </p:cNvSpPr>
          <p:nvPr userDrawn="1"/>
        </p:nvSpPr>
        <p:spPr bwMode="auto">
          <a:xfrm>
            <a:off x="587375" y="1960595"/>
            <a:ext cx="2327618" cy="362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100000"/>
              </a:lnSpc>
              <a:spcAft>
                <a:spcPts val="600"/>
              </a:spcAft>
              <a:defRPr/>
            </a:pPr>
            <a:r>
              <a:rPr lang="en-gb" sz="1000" b="1" spc="300" noProof="1">
                <a:solidFill>
                  <a:schemeClr val="tx1"/>
                </a:solidFill>
                <a:latin typeface="+mn-lt"/>
                <a:cs typeface="Arial" panose="020B0604020202020204" pitchFamily="34" charset="0"/>
              </a:rPr>
              <a:t>AAU POWERPOINT TEMPLATES</a:t>
            </a: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en-gb" sz="900" b="0">
                <a:effectLst/>
                <a:latin typeface="+mn-lt"/>
                <a:ea typeface="Calibri" panose="020F0502020204030204" pitchFamily="34" charset="0"/>
                <a:cs typeface="Times New Roman" panose="02020603050405020304" pitchFamily="18" charset="0"/>
              </a:rPr>
              <a:t>When you open PowerPoint, you can choose between two templates in widescreen (16:9) with the AAU logo in either Danish or English.</a:t>
            </a:r>
            <a:endParaRPr lang="da-DK" sz="900" b="0">
              <a:effectLst/>
              <a:latin typeface="+mn-lt"/>
              <a:ea typeface="Calibri" panose="020F0502020204030204" pitchFamily="34" charset="0"/>
              <a:cs typeface="Times New Roman" panose="02020603050405020304" pitchFamily="18" charset="0"/>
            </a:endParaRPr>
          </a:p>
          <a:p>
            <a:pPr rtl="0">
              <a:lnSpc>
                <a:spcPct val="100000"/>
              </a:lnSpc>
              <a:spcAft>
                <a:spcPts val="1000"/>
              </a:spcAft>
            </a:pPr>
            <a:r>
              <a:rPr lang="en-gb" sz="900" b="0">
                <a:effectLst/>
                <a:latin typeface="+mn-lt"/>
                <a:ea typeface="Calibri" panose="020F0502020204030204" pitchFamily="34" charset="0"/>
                <a:cs typeface="Times New Roman" panose="02020603050405020304" pitchFamily="18" charset="0"/>
              </a:rPr>
              <a:t>You can also download the templates at: </a:t>
            </a:r>
            <a:r>
              <a:rPr lang="en-gb" sz="900" b="0">
                <a:effectLst/>
                <a:latin typeface="+mn-lt"/>
                <a:ea typeface="Calibri" panose="020F0502020204030204" pitchFamily="34" charset="0"/>
                <a:cs typeface="Times New Roman" panose="02020603050405020304" pitchFamily="18" charset="0"/>
                <a:hlinkClick r:id="rId2"/>
              </a:rPr>
              <a:t>www.design.aau.dk/skabeloner/powerpoint</a:t>
            </a:r>
            <a:r>
              <a:rPr lang="en-gb" sz="900" b="0">
                <a:effectLst/>
                <a:latin typeface="+mn-lt"/>
                <a:ea typeface="Calibri" panose="020F0502020204030204" pitchFamily="34" charset="0"/>
                <a:cs typeface="Times New Roman" panose="02020603050405020304" pitchFamily="18" charset="0"/>
              </a:rPr>
              <a:t>You can also download the AAU PowerPoint presentation for inspiration. We will make sure that the AAU PowerPoint presentation available for download is updated with the latest figures and information. When you download the AAU PowerPoint presentation, you can simply delete the slides you do not wish to use in your own presentation. </a:t>
            </a:r>
          </a:p>
          <a:p>
            <a:pPr marL="0" marR="0" lvl="0" indent="0" algn="l" defTabSz="914330" rtl="0" eaLnBrk="0" fontAlgn="auto" latinLnBrk="0" hangingPunct="0">
              <a:lnSpc>
                <a:spcPct val="100000"/>
              </a:lnSpc>
              <a:spcBef>
                <a:spcPts val="0"/>
              </a:spcBef>
              <a:spcAft>
                <a:spcPts val="1000"/>
              </a:spcAft>
              <a:buClrTx/>
              <a:buSzTx/>
              <a:buFontTx/>
              <a:buNone/>
              <a:tabLst/>
              <a:defRPr/>
            </a:pPr>
            <a:r>
              <a:rPr lang="en-gb" sz="1000" b="1" kern="1200" spc="300" noProof="1">
                <a:solidFill>
                  <a:schemeClr val="tx1"/>
                </a:solidFill>
                <a:latin typeface="Arial" charset="0"/>
                <a:ea typeface="+mn-ea"/>
                <a:cs typeface="Arial" panose="020B0604020202020204" pitchFamily="34" charset="0"/>
              </a:rPr>
              <a:t>FONTS</a:t>
            </a:r>
            <a:r>
              <a:rPr lang="da-DK" sz="1000" b="1" kern="1200" spc="300" noProof="1">
                <a:solidFill>
                  <a:schemeClr val="tx1"/>
                </a:solidFill>
                <a:latin typeface="Arial" charset="0"/>
                <a:ea typeface="+mn-ea"/>
                <a:cs typeface="Arial" panose="020B0604020202020204" pitchFamily="34" charset="0"/>
              </a:rPr>
              <a:t/>
            </a:r>
            <a:br>
              <a:rPr lang="da-DK" sz="1000" b="1" kern="1200" spc="300" noProof="1">
                <a:solidFill>
                  <a:schemeClr val="tx1"/>
                </a:solidFill>
                <a:latin typeface="Arial" charset="0"/>
                <a:ea typeface="+mn-ea"/>
                <a:cs typeface="Arial" panose="020B0604020202020204" pitchFamily="34" charset="0"/>
              </a:rPr>
            </a:br>
            <a:r>
              <a:rPr lang="da-DK" sz="1050" b="1" kern="1200" noProof="1">
                <a:solidFill>
                  <a:schemeClr val="tx1"/>
                </a:solidFill>
                <a:latin typeface="Arial" charset="0"/>
                <a:ea typeface="+mn-ea"/>
                <a:cs typeface="Arial" panose="020B0604020202020204" pitchFamily="34" charset="0"/>
              </a:rPr>
              <a:t/>
            </a:r>
            <a:br>
              <a:rPr lang="da-DK" sz="105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In PowerPoint presentations we use AAU’s secondary font Arial.</a:t>
            </a:r>
          </a:p>
          <a:p>
            <a:pPr rtl="0">
              <a:lnSpc>
                <a:spcPct val="115000"/>
              </a:lnSpc>
              <a:spcAft>
                <a:spcPts val="1000"/>
              </a:spcAft>
            </a:pPr>
            <a:endParaRPr lang="da-DK" sz="900" b="0">
              <a:effectLst/>
              <a:latin typeface="+mn-lt"/>
              <a:ea typeface="Calibri" panose="020F0502020204030204" pitchFamily="34" charset="0"/>
              <a:cs typeface="Times New Roman" panose="02020603050405020304" pitchFamily="18" charset="0"/>
            </a:endParaRPr>
          </a:p>
        </p:txBody>
      </p:sp>
      <p:sp>
        <p:nvSpPr>
          <p:cNvPr id="24" name="Text Box 48"/>
          <p:cNvSpPr txBox="1">
            <a:spLocks noChangeArrowheads="1"/>
          </p:cNvSpPr>
          <p:nvPr userDrawn="1"/>
        </p:nvSpPr>
        <p:spPr bwMode="auto">
          <a:xfrm>
            <a:off x="6269374" y="1960595"/>
            <a:ext cx="232761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mn-lt"/>
                <a:ea typeface="+mn-ea"/>
                <a:cs typeface="Arial" panose="020B0604020202020204" pitchFamily="34" charset="0"/>
              </a:rPr>
              <a:t>TEMPLATE COLOURS</a:t>
            </a:r>
          </a:p>
          <a:p>
            <a:pPr rtl="0" eaLnBrk="1" hangingPunct="1">
              <a:lnSpc>
                <a:spcPct val="90000"/>
              </a:lnSpc>
              <a:spcAft>
                <a:spcPts val="600"/>
              </a:spcAft>
              <a:defRPr/>
            </a:pPr>
            <a:r>
              <a:rPr lang="da-DK" sz="1100" b="1" kern="1200" noProof="1">
                <a:solidFill>
                  <a:schemeClr val="tx1"/>
                </a:solidFill>
                <a:latin typeface="Arial" charset="0"/>
                <a:ea typeface="+mn-ea"/>
                <a:cs typeface="Arial" panose="020B0604020202020204" pitchFamily="34" charset="0"/>
              </a:rPr>
              <a:t/>
            </a: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You can choose from a range of colours for your backgrounds and graphs.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Right-click the shape you wish to fill with colour and select the paint bucket (Shape fill)</a:t>
            </a:r>
          </a:p>
          <a:p>
            <a:pPr rtl="0"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IMAGE SIZE</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0" noProof="1">
                <a:solidFill>
                  <a:schemeClr val="tx1"/>
                </a:solidFill>
                <a:latin typeface="+mn-lt"/>
                <a:cs typeface="Arial" panose="020B0604020202020204" pitchFamily="34" charset="0"/>
              </a:rPr>
              <a:t>Remember to use high-quality images for your layouts. Avoid making small images larger, the images become very poor quality and appear grainy and unprofessional.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You can search for and download high-quality AAU images in Skyfish.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Naturally, many high-quality images will increase the overall size of your PowerPoint file. If your PowerPoint file becomes too big, you can resize it when you save your presentation, select </a:t>
            </a:r>
            <a:r>
              <a:rPr lang="en-gb" sz="900" b="1" noProof="1">
                <a:solidFill>
                  <a:schemeClr val="tx1"/>
                </a:solidFill>
                <a:latin typeface="+mn-lt"/>
                <a:cs typeface="Arial" panose="020B0604020202020204" pitchFamily="34" charset="0"/>
              </a:rPr>
              <a:t>Save as</a:t>
            </a:r>
            <a:r>
              <a:rPr lang="en-gb" sz="900" noProof="1">
                <a:solidFill>
                  <a:schemeClr val="tx1"/>
                </a:solidFill>
                <a:latin typeface="+mn-lt"/>
                <a:cs typeface="Arial" panose="020B0604020202020204" pitchFamily="34" charset="0"/>
              </a:rPr>
              <a:t>, </a:t>
            </a:r>
            <a:r>
              <a:rPr lang="en-US" sz="900" noProof="1">
                <a:solidFill>
                  <a:schemeClr val="tx1"/>
                </a:solidFill>
                <a:latin typeface="+mn-lt"/>
                <a:cs typeface="Arial" panose="020B0604020202020204" pitchFamily="34" charset="0"/>
              </a:rPr>
              <a:t>select a destination folder by clicking Browse, </a:t>
            </a:r>
            <a:r>
              <a:rPr lang="en-gb" sz="900" noProof="1">
                <a:solidFill>
                  <a:schemeClr val="tx1"/>
                </a:solidFill>
                <a:latin typeface="+mn-lt"/>
                <a:cs typeface="Arial" panose="020B0604020202020204" pitchFamily="34" charset="0"/>
              </a:rPr>
              <a:t>click the </a:t>
            </a:r>
            <a:r>
              <a:rPr lang="en-gb" sz="900" b="1" noProof="1">
                <a:solidFill>
                  <a:schemeClr val="tx1"/>
                </a:solidFill>
                <a:latin typeface="+mn-lt"/>
                <a:cs typeface="Arial" panose="020B0604020202020204" pitchFamily="34" charset="0"/>
              </a:rPr>
              <a:t>Tools </a:t>
            </a:r>
            <a:r>
              <a:rPr lang="en-gb" sz="900" noProof="1">
                <a:solidFill>
                  <a:schemeClr val="tx1"/>
                </a:solidFill>
                <a:latin typeface="+mn-lt"/>
                <a:cs typeface="Arial" panose="020B0604020202020204" pitchFamily="34" charset="0"/>
              </a:rPr>
              <a:t>button and select</a:t>
            </a:r>
            <a:r>
              <a:rPr lang="en-gb" sz="900" b="1" noProof="1">
                <a:solidFill>
                  <a:schemeClr val="tx1"/>
                </a:solidFill>
                <a:latin typeface="+mn-lt"/>
                <a:cs typeface="Arial" panose="020B0604020202020204" pitchFamily="34" charset="0"/>
              </a:rPr>
              <a:t> Compress pictures. </a:t>
            </a:r>
            <a:r>
              <a:rPr lang="en-gb" sz="900" b="0" noProof="1">
                <a:solidFill>
                  <a:schemeClr val="tx1"/>
                </a:solidFill>
                <a:latin typeface="+mn-lt"/>
                <a:cs typeface="Arial" panose="020B0604020202020204" pitchFamily="34" charset="0"/>
              </a:rPr>
              <a:t>Always select Screen (150 ppi) or above. </a:t>
            </a:r>
          </a:p>
        </p:txBody>
      </p:sp>
      <p:sp>
        <p:nvSpPr>
          <p:cNvPr id="25" name="Text Box 48"/>
          <p:cNvSpPr txBox="1">
            <a:spLocks noChangeArrowheads="1"/>
          </p:cNvSpPr>
          <p:nvPr userDrawn="1"/>
        </p:nvSpPr>
        <p:spPr bwMode="auto">
          <a:xfrm>
            <a:off x="9116078" y="1959811"/>
            <a:ext cx="2285301" cy="37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Arial" charset="0"/>
                <a:ea typeface="+mn-ea"/>
                <a:cs typeface="Arial" panose="020B0604020202020204" pitchFamily="34" charset="0"/>
              </a:rPr>
              <a:t>INSERT IMAGES</a:t>
            </a:r>
          </a:p>
          <a:p>
            <a:pPr rtl="0" eaLnBrk="1" hangingPunct="1">
              <a:lnSpc>
                <a:spcPct val="90000"/>
              </a:lnSpc>
              <a:spcAft>
                <a:spcPts val="600"/>
              </a:spcAft>
              <a:defRPr/>
            </a:pPr>
            <a:r>
              <a:rPr lang="da-DK" sz="1100" b="1" kern="1200" noProof="1">
                <a:solidFill>
                  <a:schemeClr val="tx1"/>
                </a:solidFill>
                <a:latin typeface="Arial" charset="0"/>
                <a:ea typeface="+mn-ea"/>
                <a:cs typeface="Arial" panose="020B0604020202020204" pitchFamily="34" charset="0"/>
              </a:rPr>
              <a:t/>
            </a: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For layouts containing picture placeholders: Click on the icon in the placeholder or select </a:t>
            </a:r>
            <a:r>
              <a:rPr lang="en-gb" sz="900" b="1" kern="1200" noProof="1">
                <a:solidFill>
                  <a:schemeClr val="tx1"/>
                </a:solidFill>
                <a:latin typeface="Arial" charset="0"/>
                <a:ea typeface="+mn-ea"/>
                <a:cs typeface="Arial" panose="020B0604020202020204" pitchFamily="34" charset="0"/>
              </a:rPr>
              <a:t>Insert </a:t>
            </a:r>
            <a:r>
              <a:rPr lang="en-gb" sz="900" kern="1200" noProof="1">
                <a:solidFill>
                  <a:schemeClr val="tx1"/>
                </a:solidFill>
                <a:latin typeface="Arial" charset="0"/>
                <a:ea typeface="+mn-ea"/>
                <a:cs typeface="Arial" panose="020B0604020202020204" pitchFamily="34" charset="0"/>
              </a:rPr>
              <a:t>and click </a:t>
            </a:r>
            <a:r>
              <a:rPr lang="en-gb" sz="900" b="1" kern="1200" noProof="1">
                <a:solidFill>
                  <a:schemeClr val="tx1"/>
                </a:solidFill>
                <a:latin typeface="Arial" charset="0"/>
                <a:ea typeface="+mn-ea"/>
                <a:cs typeface="Arial" panose="020B0604020202020204" pitchFamily="34" charset="0"/>
              </a:rPr>
              <a:t>Pictures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The text in the placeholder will not appear in your final presentation  </a:t>
            </a:r>
          </a:p>
          <a:p>
            <a:pPr rtl="0"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CROP IMAGES</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1" noProof="1">
                <a:solidFill>
                  <a:schemeClr val="tx1"/>
                </a:solidFill>
                <a:latin typeface="+mn-lt"/>
                <a:cs typeface="Arial" panose="020B0604020202020204" pitchFamily="34" charset="0"/>
              </a:rPr>
              <a:t>1.</a:t>
            </a:r>
            <a:r>
              <a:rPr lang="en-gb" sz="900" b="0" noProof="1">
                <a:solidFill>
                  <a:schemeClr val="tx1"/>
                </a:solidFill>
                <a:latin typeface="+mn-lt"/>
                <a:cs typeface="Arial" panose="020B0604020202020204" pitchFamily="34" charset="0"/>
              </a:rPr>
              <a:t> Select the image you want to crop, </a:t>
            </a:r>
            <a:r>
              <a:rPr lang="en-gb" sz="900" b="0" i="1" noProof="1">
                <a:solidFill>
                  <a:schemeClr val="tx1"/>
                </a:solidFill>
                <a:latin typeface="+mn-lt"/>
                <a:cs typeface="Arial" panose="020B0604020202020204" pitchFamily="34" charset="0"/>
              </a:rPr>
              <a:t>(rightclick</a:t>
            </a:r>
            <a:r>
              <a:rPr lang="en-gb" sz="900" b="0" i="1" baseline="0" noProof="1">
                <a:solidFill>
                  <a:schemeClr val="tx1"/>
                </a:solidFill>
                <a:latin typeface="+mn-lt"/>
                <a:cs typeface="Arial" panose="020B0604020202020204" pitchFamily="34" charset="0"/>
              </a:rPr>
              <a:t> on image and </a:t>
            </a:r>
            <a:r>
              <a:rPr lang="en-gb" sz="900" b="0" i="1" noProof="1">
                <a:solidFill>
                  <a:schemeClr val="tx1"/>
                </a:solidFill>
                <a:latin typeface="+mn-lt"/>
                <a:cs typeface="Arial" panose="020B0604020202020204" pitchFamily="34" charset="0"/>
              </a:rPr>
              <a:t>click on the </a:t>
            </a:r>
            <a:r>
              <a:rPr lang="en-gb" sz="900" b="1" i="1" noProof="1">
                <a:solidFill>
                  <a:schemeClr val="tx1"/>
                </a:solidFill>
                <a:latin typeface="+mn-lt"/>
                <a:cs typeface="Arial" panose="020B0604020202020204" pitchFamily="34" charset="0"/>
              </a:rPr>
              <a:t>Crop </a:t>
            </a:r>
            <a:r>
              <a:rPr lang="en-gb" sz="900" b="0" i="1" noProof="1">
                <a:solidFill>
                  <a:schemeClr val="tx1"/>
                </a:solidFill>
                <a:latin typeface="+mn-lt"/>
                <a:cs typeface="Arial" panose="020B0604020202020204" pitchFamily="34" charset="0"/>
              </a:rPr>
              <a:t>icon) </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2. </a:t>
            </a:r>
            <a:r>
              <a:rPr lang="en-gb" sz="900" b="0" noProof="1">
                <a:solidFill>
                  <a:schemeClr val="tx1"/>
                </a:solidFill>
                <a:latin typeface="+mn-lt"/>
                <a:cs typeface="Arial" panose="020B0604020202020204" pitchFamily="34" charset="0"/>
              </a:rPr>
              <a:t>To scale the image (resize the image proportionally), hold the </a:t>
            </a:r>
            <a:r>
              <a:rPr lang="en-gb" sz="900" b="1" noProof="1">
                <a:solidFill>
                  <a:schemeClr val="tx1"/>
                </a:solidFill>
                <a:latin typeface="+mn-lt"/>
                <a:cs typeface="Arial" panose="020B0604020202020204" pitchFamily="34" charset="0"/>
              </a:rPr>
              <a:t>SHIFT</a:t>
            </a:r>
            <a:r>
              <a:rPr lang="en-gb" sz="900" b="0" noProof="1">
                <a:solidFill>
                  <a:schemeClr val="tx1"/>
                </a:solidFill>
                <a:latin typeface="+mn-lt"/>
                <a:cs typeface="Arial" panose="020B0604020202020204" pitchFamily="34" charset="0"/>
              </a:rPr>
              <a:t> key while you drag one of the four corner handles</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3. </a:t>
            </a:r>
            <a:r>
              <a:rPr lang="en-gb" sz="900" b="0" noProof="1">
                <a:solidFill>
                  <a:schemeClr val="tx1"/>
                </a:solidFill>
                <a:latin typeface="+mn-lt"/>
                <a:cs typeface="Arial" panose="020B0604020202020204" pitchFamily="34" charset="0"/>
              </a:rPr>
              <a:t>Right-click the image and select </a:t>
            </a:r>
            <a:r>
              <a:rPr lang="en-gb" sz="900" b="1" noProof="1">
                <a:solidFill>
                  <a:schemeClr val="tx1"/>
                </a:solidFill>
                <a:latin typeface="+mn-lt"/>
                <a:cs typeface="Arial" panose="020B0604020202020204" pitchFamily="34" charset="0"/>
              </a:rPr>
              <a:t>Send to back</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Quick tip: </a:t>
            </a:r>
            <a:r>
              <a:rPr lang="en-gb" sz="900" b="0" noProof="1">
                <a:solidFill>
                  <a:schemeClr val="tx1"/>
                </a:solidFill>
                <a:latin typeface="+mn-lt"/>
                <a:cs typeface="Arial" panose="020B0604020202020204" pitchFamily="34" charset="0"/>
              </a:rPr>
              <a:t>If you delete the image and replace it with a new image, this image may appear in front of the text and graphics. If this happens, right-click the image and select </a:t>
            </a:r>
            <a:r>
              <a:rPr lang="en-gb" sz="900" b="1" noProof="1">
                <a:solidFill>
                  <a:schemeClr val="tx1"/>
                </a:solidFill>
                <a:latin typeface="+mn-lt"/>
                <a:cs typeface="Arial" panose="020B0604020202020204" pitchFamily="34" charset="0"/>
              </a:rPr>
              <a:t>Send to back</a:t>
            </a:r>
          </a:p>
        </p:txBody>
      </p:sp>
      <p:sp>
        <p:nvSpPr>
          <p:cNvPr id="26" name="Text Box 48"/>
          <p:cNvSpPr txBox="1">
            <a:spLocks noChangeArrowheads="1"/>
          </p:cNvSpPr>
          <p:nvPr userDrawn="1"/>
        </p:nvSpPr>
        <p:spPr bwMode="auto">
          <a:xfrm>
            <a:off x="9116078" y="594986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MORE INFORMATION</a:t>
            </a:r>
          </a:p>
          <a:p>
            <a:pPr rtl="0" eaLnBrk="1" hangingPunct="1">
              <a:lnSpc>
                <a:spcPct val="90000"/>
              </a:lnSpc>
              <a:spcAft>
                <a:spcPts val="600"/>
              </a:spcAft>
              <a:defRPr/>
            </a:pPr>
            <a:r>
              <a:rPr lang="da-DK" sz="900" b="1" noProof="1">
                <a:solidFill>
                  <a:schemeClr val="tx1"/>
                </a:solidFill>
                <a:latin typeface="+mn-lt"/>
                <a:cs typeface="Arial" panose="020B0604020202020204" pitchFamily="34" charset="0"/>
              </a:rPr>
              <a:t/>
            </a:r>
            <a:br>
              <a:rPr lang="da-DK" sz="900" b="1"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You’ll find more information at</a:t>
            </a:r>
            <a:r>
              <a:rPr lang="da-DK" sz="900" b="0" baseline="0" noProof="1">
                <a:solidFill>
                  <a:schemeClr val="tx1"/>
                </a:solidFill>
                <a:latin typeface="+mn-lt"/>
                <a:cs typeface="Arial" panose="020B0604020202020204" pitchFamily="34" charset="0"/>
              </a:rPr>
              <a:t/>
            </a:r>
            <a:br>
              <a:rPr lang="da-DK" sz="900" b="0" baseline="0" noProof="1">
                <a:solidFill>
                  <a:schemeClr val="tx1"/>
                </a:solidFill>
                <a:latin typeface="+mn-lt"/>
                <a:cs typeface="Arial" panose="020B0604020202020204" pitchFamily="34" charset="0"/>
              </a:rPr>
            </a:br>
            <a:r>
              <a:rPr lang="en-gb" sz="900" b="0" kern="120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27"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en-gb" sz="1000" b="1" kern="1200" spc="300" noProof="1">
                <a:solidFill>
                  <a:schemeClr val="tx1"/>
                </a:solidFill>
                <a:latin typeface="+mn-lt"/>
                <a:ea typeface="+mn-ea"/>
                <a:cs typeface="Arial" panose="020B0604020202020204" pitchFamily="34" charset="0"/>
              </a:rPr>
              <a:t>INSERT A NEW SLIDE</a:t>
            </a:r>
            <a:r>
              <a:rPr lang="en-gb" sz="900" b="0" kern="1200" spc="0" noProof="1">
                <a:solidFill>
                  <a:schemeClr val="tx1"/>
                </a:solidFill>
                <a:latin typeface="Arial" charset="0"/>
                <a:ea typeface="+mn-ea"/>
                <a:cs typeface="Arial" panose="020B0604020202020204" pitchFamily="34" charset="0"/>
              </a:rPr>
              <a:t> </a:t>
            </a:r>
          </a:p>
          <a:p>
            <a:pPr marL="0" marR="0" lvl="0" indent="0" algn="l" defTabSz="914330" rtl="0" eaLnBrk="1" fontAlgn="auto" latinLnBrk="0" hangingPunct="1">
              <a:lnSpc>
                <a:spcPct val="100000"/>
              </a:lnSpc>
              <a:spcBef>
                <a:spcPts val="0"/>
              </a:spcBef>
              <a:spcAft>
                <a:spcPts val="600"/>
              </a:spcAft>
              <a:buClrTx/>
              <a:buSzTx/>
              <a:buFontTx/>
              <a:buNone/>
              <a:tabLst/>
              <a:defRPr/>
            </a:pPr>
            <a:r>
              <a:rPr lang="en-gb" sz="900" b="0" kern="1200" spc="0" noProof="1">
                <a:solidFill>
                  <a:schemeClr val="tx1"/>
                </a:solidFill>
                <a:latin typeface="Arial" charset="0"/>
                <a:ea typeface="+mn-ea"/>
                <a:cs typeface="Arial" panose="020B0604020202020204" pitchFamily="34" charset="0"/>
              </a:rPr>
              <a:t> </a:t>
            </a:r>
            <a:r>
              <a:rPr lang="da-DK" sz="800" b="1" kern="1200" noProof="1">
                <a:solidFill>
                  <a:schemeClr val="tx1"/>
                </a:solidFill>
                <a:latin typeface="Arial" charset="0"/>
                <a:ea typeface="+mn-ea"/>
                <a:cs typeface="Arial" panose="020B0604020202020204" pitchFamily="34" charset="0"/>
              </a:rPr>
              <a:t/>
            </a:r>
            <a:br>
              <a:rPr lang="da-DK" sz="800" b="1" kern="1200" noProof="1">
                <a:solidFill>
                  <a:schemeClr val="tx1"/>
                </a:solidFill>
                <a:latin typeface="Arial" charset="0"/>
                <a:ea typeface="+mn-ea"/>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 </a:t>
            </a:r>
            <a:r>
              <a:rPr lang="en-gb" sz="900" kern="1200" noProof="1">
                <a:solidFill>
                  <a:schemeClr val="tx1"/>
                </a:solidFill>
                <a:latin typeface="Arial" charset="0"/>
                <a:ea typeface="+mn-ea"/>
                <a:cs typeface="Arial" panose="020B0604020202020204" pitchFamily="34" charset="0"/>
              </a:rPr>
              <a:t>Click </a:t>
            </a:r>
            <a:r>
              <a:rPr lang="en-gb" sz="900" b="1" kern="1200" noProof="1">
                <a:solidFill>
                  <a:schemeClr val="tx1"/>
                </a:solidFill>
                <a:latin typeface="Arial" charset="0"/>
                <a:ea typeface="+mn-ea"/>
                <a:cs typeface="Arial" panose="020B0604020202020204" pitchFamily="34" charset="0"/>
              </a:rPr>
              <a:t>Home</a:t>
            </a:r>
          </a:p>
          <a:p>
            <a:pPr rtl="0" eaLnBrk="1" hangingPunct="1">
              <a:lnSpc>
                <a:spcPct val="100000"/>
              </a:lnSpc>
              <a:spcAft>
                <a:spcPts val="600"/>
              </a:spcAft>
              <a:defRPr/>
            </a:pPr>
            <a:r>
              <a:rPr lang="en-gb" sz="900" b="1" noProof="1">
                <a:solidFill>
                  <a:schemeClr val="tx1"/>
                </a:solidFill>
                <a:latin typeface="+mn-lt"/>
                <a:cs typeface="Arial" panose="020B0604020202020204" pitchFamily="34" charset="0"/>
              </a:rPr>
              <a:t>2. </a:t>
            </a:r>
            <a:r>
              <a:rPr lang="en-gb" sz="900" noProof="1">
                <a:solidFill>
                  <a:schemeClr val="tx1"/>
                </a:solidFill>
                <a:latin typeface="+mn-lt"/>
                <a:cs typeface="Arial" panose="020B0604020202020204" pitchFamily="34" charset="0"/>
              </a:rPr>
              <a:t>If you want to duplicate a slide layout, select the slide you wish to duplicate and click the top half of the </a:t>
            </a:r>
            <a:r>
              <a:rPr lang="en-gb" sz="900" b="1" noProof="1">
                <a:solidFill>
                  <a:schemeClr val="tx1"/>
                </a:solidFill>
                <a:latin typeface="+mn-lt"/>
                <a:cs typeface="Arial" panose="020B0604020202020204" pitchFamily="34" charset="0"/>
              </a:rPr>
              <a:t>New slide</a:t>
            </a:r>
            <a:r>
              <a:rPr lang="en-gb" sz="900" noProof="1">
                <a:solidFill>
                  <a:schemeClr val="tx1"/>
                </a:solidFill>
                <a:latin typeface="+mn-lt"/>
                <a:cs typeface="Arial" panose="020B0604020202020204" pitchFamily="34" charset="0"/>
              </a:rPr>
              <a:t> button.  Click the bottom half of the New slide button to view the selection of layouts available with the AAU design. </a:t>
            </a:r>
          </a:p>
          <a:p>
            <a:pPr rtl="0" eaLnBrk="1" hangingPunct="1">
              <a:spcAft>
                <a:spcPts val="600"/>
              </a:spcAft>
              <a:defRPr/>
            </a:pPr>
            <a:endParaRPr lang="da-DK" altLang="da-DK" sz="900" baseline="0" noProof="1">
              <a:solidFill>
                <a:schemeClr val="tx1"/>
              </a:solidFill>
              <a:latin typeface="+mn-lt"/>
              <a:cs typeface="Arial" panose="020B0604020202020204" pitchFamily="34" charset="0"/>
            </a:endParaRPr>
          </a:p>
          <a:p>
            <a:pPr rtl="0" eaLnBrk="1" hangingPunct="1">
              <a:lnSpc>
                <a:spcPct val="90000"/>
              </a:lnSpc>
              <a:spcAft>
                <a:spcPts val="0"/>
              </a:spcAft>
              <a:defRPr/>
            </a:pPr>
            <a:r>
              <a:rPr lang="en-gb" sz="1000" b="1" kern="1200" spc="300" noProof="1">
                <a:solidFill>
                  <a:schemeClr val="tx1"/>
                </a:solidFill>
                <a:latin typeface="Arial" charset="0"/>
                <a:ea typeface="+mn-ea"/>
                <a:cs typeface="Arial" panose="020B0604020202020204" pitchFamily="34" charset="0"/>
              </a:rPr>
              <a:t>GRIDLINES AND GUIDES</a:t>
            </a:r>
          </a:p>
          <a:p>
            <a:pPr rtl="0"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You can use gridlines and guides to help you align and place objects and improve the overall design and layout of your presentation.</a:t>
            </a:r>
            <a:r>
              <a:rPr lang="en-gb" sz="900" b="1" kern="1200" noProof="1">
                <a:solidFill>
                  <a:schemeClr val="tx1"/>
                </a:solidFill>
                <a:latin typeface="Arial" charset="0"/>
                <a:ea typeface="+mn-ea"/>
                <a:cs typeface="Arial" panose="020B0604020202020204" pitchFamily="34" charset="0"/>
              </a:rPr>
              <a:t> </a:t>
            </a:r>
            <a:r>
              <a:rPr lang="en-gb" sz="900" b="0" kern="1200" noProof="1">
                <a:solidFill>
                  <a:schemeClr val="tx1"/>
                </a:solidFill>
                <a:latin typeface="Arial" charset="0"/>
                <a:ea typeface="+mn-ea"/>
                <a:cs typeface="Arial" panose="020B0604020202020204" pitchFamily="34" charset="0"/>
              </a:rPr>
              <a:t>To view gridlines and guides: </a:t>
            </a:r>
            <a:endParaRPr lang="da-DK" sz="900" b="0" kern="12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1.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View</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Gridlines </a:t>
            </a:r>
            <a:r>
              <a:rPr lang="en-gb" sz="900" b="0" kern="1200" noProof="1">
                <a:solidFill>
                  <a:schemeClr val="tx1"/>
                </a:solidFill>
                <a:latin typeface="Arial" charset="0"/>
                <a:ea typeface="+mn-ea"/>
                <a:cs typeface="Arial" panose="020B0604020202020204" pitchFamily="34" charset="0"/>
              </a:rPr>
              <a:t>and/or </a:t>
            </a:r>
            <a:r>
              <a:rPr lang="en-gb" sz="900" b="1" kern="1200" noProof="1">
                <a:solidFill>
                  <a:schemeClr val="tx1"/>
                </a:solidFill>
                <a:latin typeface="Arial" charset="0"/>
                <a:ea typeface="+mn-ea"/>
                <a:cs typeface="Arial" panose="020B0604020202020204" pitchFamily="34" charset="0"/>
              </a:rPr>
              <a:t>Guides</a:t>
            </a:r>
          </a:p>
          <a:p>
            <a:pPr rtl="0" eaLnBrk="1" hangingPunct="1">
              <a:lnSpc>
                <a:spcPct val="90000"/>
              </a:lnSpc>
              <a:spcAft>
                <a:spcPts val="600"/>
              </a:spcAft>
              <a:defRPr/>
            </a:pPr>
            <a:r>
              <a:rPr lang="en-gb" sz="900" b="1" kern="1200" noProof="1">
                <a:solidFill>
                  <a:srgbClr val="DF6752"/>
                </a:solidFill>
                <a:latin typeface="Arial" charset="0"/>
                <a:ea typeface="+mn-ea"/>
                <a:cs typeface="Arial" panose="020B0604020202020204" pitchFamily="34" charset="0"/>
              </a:rPr>
              <a:t>Quick tip: </a:t>
            </a:r>
            <a:r>
              <a:rPr lang="en-gb" sz="900" b="0" kern="1200" noProof="1">
                <a:solidFill>
                  <a:srgbClr val="DF6752"/>
                </a:solidFill>
                <a:latin typeface="Arial" charset="0"/>
                <a:ea typeface="+mn-ea"/>
                <a:cs typeface="Arial" panose="020B0604020202020204" pitchFamily="34" charset="0"/>
              </a:rPr>
              <a:t>Press </a:t>
            </a:r>
            <a:r>
              <a:rPr lang="en-gb" sz="900" b="1" kern="1200" noProof="1">
                <a:solidFill>
                  <a:srgbClr val="DF6752"/>
                </a:solidFill>
                <a:latin typeface="Arial" charset="0"/>
                <a:ea typeface="+mn-ea"/>
                <a:cs typeface="Arial" panose="020B0604020202020204" pitchFamily="34" charset="0"/>
              </a:rPr>
              <a:t>Alt + F9 </a:t>
            </a:r>
            <a:r>
              <a:rPr lang="en-gb" sz="900" b="0" kern="1200" noProof="1">
                <a:solidFill>
                  <a:srgbClr val="DF6752"/>
                </a:solidFill>
                <a:latin typeface="Arial" charset="0"/>
                <a:ea typeface="+mn-ea"/>
                <a:cs typeface="Arial" panose="020B0604020202020204" pitchFamily="34" charset="0"/>
              </a:rPr>
              <a:t>to show gridlines</a:t>
            </a:r>
          </a:p>
          <a:p>
            <a:pPr rtl="0"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2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29" name="Billede 36"/>
          <p:cNvPicPr>
            <a:picLocks noChangeAspect="1"/>
          </p:cNvPicPr>
          <p:nvPr userDrawn="1"/>
        </p:nvPicPr>
        <p:blipFill>
          <a:blip r:embed="rId4"/>
          <a:stretch>
            <a:fillRect/>
          </a:stretch>
        </p:blipFill>
        <p:spPr>
          <a:xfrm>
            <a:off x="11265672" y="3797099"/>
            <a:ext cx="416717" cy="397335"/>
          </a:xfrm>
          <a:prstGeom prst="rect">
            <a:avLst/>
          </a:prstGeom>
        </p:spPr>
      </p:pic>
      <p:sp>
        <p:nvSpPr>
          <p:cNvPr id="31" name="Rektangel 30"/>
          <p:cNvSpPr/>
          <p:nvPr userDrawn="1"/>
        </p:nvSpPr>
        <p:spPr>
          <a:xfrm>
            <a:off x="509551" y="510317"/>
            <a:ext cx="6096000" cy="1200329"/>
          </a:xfrm>
          <a:prstGeom prst="rect">
            <a:avLst/>
          </a:prstGeom>
        </p:spPr>
        <p:txBody>
          <a:bodyPr rtlCol="0">
            <a:spAutoFit/>
          </a:bodyPr>
          <a:lstStyle/>
          <a:p>
            <a:pPr rtl="0"/>
            <a:r>
              <a:rPr lang="en-gb" sz="3600" b="1" spc="300"/>
              <a:t>USER GUIDE</a:t>
            </a:r>
            <a:r>
              <a:rPr lang="en-US" sz="3600" b="1" spc="300"/>
              <a:t/>
            </a:r>
            <a:br>
              <a:rPr lang="en-US" sz="3600" b="1" spc="300"/>
            </a:br>
            <a:endParaRPr lang="da-DK" sz="3600" b="1" spc="300"/>
          </a:p>
        </p:txBody>
      </p:sp>
      <p:pic>
        <p:nvPicPr>
          <p:cNvPr id="3" name="Picture 2"/>
          <p:cNvPicPr>
            <a:picLocks noChangeAspect="1"/>
          </p:cNvPicPr>
          <p:nvPr userDrawn="1"/>
        </p:nvPicPr>
        <p:blipFill>
          <a:blip r:embed="rId5"/>
          <a:stretch>
            <a:fillRect/>
          </a:stretch>
        </p:blipFill>
        <p:spPr>
          <a:xfrm>
            <a:off x="5698901" y="2300596"/>
            <a:ext cx="307151" cy="517606"/>
          </a:xfrm>
          <a:prstGeom prst="rect">
            <a:avLst/>
          </a:prstGeom>
        </p:spPr>
      </p:pic>
    </p:spTree>
    <p:extLst>
      <p:ext uri="{BB962C8B-B14F-4D97-AF65-F5344CB8AC3E}">
        <p14:creationId xmlns:p14="http://schemas.microsoft.com/office/powerpoint/2010/main" val="1172325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x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2">
                    <a:alpha val="70000"/>
                  </a:schemeClr>
                </a:solidFill>
              </a:defRPr>
            </a:lvl1pPr>
          </a:lstStyle>
          <a:p>
            <a:fld id="{D8D877B3-D348-4611-9BDB-C5374591D951}" type="slidenum">
              <a:rPr lang="en-US" smtClean="0"/>
              <a:pPr/>
              <a:t>‹nr.›</a:t>
            </a:fld>
            <a:endParaRPr lang="en-US"/>
          </a:p>
        </p:txBody>
      </p:sp>
      <p:grpSp>
        <p:nvGrpSpPr>
          <p:cNvPr id="54" name="Gruppe 53"/>
          <p:cNvGrpSpPr/>
          <p:nvPr userDrawn="1"/>
        </p:nvGrpSpPr>
        <p:grpSpPr>
          <a:xfrm>
            <a:off x="474013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0"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5" name="Title 4"/>
          <p:cNvSpPr>
            <a:spLocks noGrp="1"/>
          </p:cNvSpPr>
          <p:nvPr>
            <p:ph type="title" hasCustomPrompt="1"/>
          </p:nvPr>
        </p:nvSpPr>
        <p:spPr>
          <a:xfrm>
            <a:off x="5331007" y="359273"/>
            <a:ext cx="4490445" cy="1621619"/>
          </a:xfrm>
        </p:spPr>
        <p:txBody>
          <a:bodyPr/>
          <a:lstStyle>
            <a:lvl1pPr>
              <a:defRPr sz="3600"/>
            </a:lvl1pPr>
          </a:lstStyle>
          <a:p>
            <a:r>
              <a:rPr lang="en-US"/>
              <a:t>CLICK TO EDIT TITLE</a:t>
            </a:r>
          </a:p>
        </p:txBody>
      </p:sp>
      <p:sp>
        <p:nvSpPr>
          <p:cNvPr id="76" name="Pladsholder til tekst 3"/>
          <p:cNvSpPr>
            <a:spLocks noGrp="1"/>
          </p:cNvSpPr>
          <p:nvPr>
            <p:ph type="body" sz="quarter" idx="12" hasCustomPrompt="1"/>
          </p:nvPr>
        </p:nvSpPr>
        <p:spPr>
          <a:xfrm>
            <a:off x="533100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err="1"/>
              <a:t>Insert</a:t>
            </a:r>
            <a:r>
              <a:rPr lang="da-DK"/>
              <a:t> </a:t>
            </a:r>
            <a:r>
              <a:rPr lang="da-DK" err="1"/>
              <a:t>bullets</a:t>
            </a:r>
            <a:endParaRPr lang="da-DK"/>
          </a:p>
          <a:p>
            <a:pPr lvl="0"/>
            <a:endParaRPr lang="da-DK"/>
          </a:p>
          <a:p>
            <a:pPr lvl="0"/>
            <a:endParaRPr lang="da-DK"/>
          </a:p>
        </p:txBody>
      </p:sp>
      <p:grpSp>
        <p:nvGrpSpPr>
          <p:cNvPr id="77" name="Group 4"/>
          <p:cNvGrpSpPr>
            <a:grpSpLocks noChangeAspect="1"/>
          </p:cNvGrpSpPr>
          <p:nvPr userDrawn="1"/>
        </p:nvGrpSpPr>
        <p:grpSpPr bwMode="auto">
          <a:xfrm>
            <a:off x="5492750" y="5903913"/>
            <a:ext cx="1236663" cy="815975"/>
            <a:chOff x="3460" y="3719"/>
            <a:chExt cx="779" cy="514"/>
          </a:xfrm>
        </p:grpSpPr>
        <p:sp>
          <p:nvSpPr>
            <p:cNvPr id="78"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5"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6"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7"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8"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9"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9870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 x Picture right - Blu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err="1"/>
              <a:t>Insert</a:t>
            </a:r>
            <a:r>
              <a:rPr lang="da-DK"/>
              <a:t> </a:t>
            </a:r>
            <a:r>
              <a:rPr lang="da-DK" err="1"/>
              <a:t>text</a:t>
            </a:r>
            <a:r>
              <a:rPr lang="da-DK"/>
              <a:t> </a:t>
            </a:r>
            <a:r>
              <a:rPr lang="da-DK" err="1"/>
              <a:t>here</a:t>
            </a:r>
            <a:endParaRPr lang="da-DK"/>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55" name="Billede 5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386013" y="5803019"/>
            <a:ext cx="1452866" cy="1022963"/>
          </a:xfrm>
          <a:prstGeom prst="rect">
            <a:avLst/>
          </a:prstGeom>
        </p:spPr>
      </p:pic>
    </p:spTree>
    <p:extLst>
      <p:ext uri="{BB962C8B-B14F-4D97-AF65-F5344CB8AC3E}">
        <p14:creationId xmlns:p14="http://schemas.microsoft.com/office/powerpoint/2010/main" val="179715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 x Picture right - Blu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err="1"/>
              <a:t>Insert</a:t>
            </a:r>
            <a:r>
              <a:rPr lang="da-DK"/>
              <a:t> </a:t>
            </a:r>
            <a:r>
              <a:rPr lang="da-DK" err="1"/>
              <a:t>text</a:t>
            </a:r>
            <a:r>
              <a:rPr lang="da-DK"/>
              <a:t> </a:t>
            </a:r>
            <a:r>
              <a:rPr lang="da-DK" err="1"/>
              <a:t>here</a:t>
            </a:r>
            <a:endParaRPr lang="da-DK"/>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55" name="Billede 5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386013" y="5803019"/>
            <a:ext cx="1452866" cy="1022963"/>
          </a:xfrm>
          <a:prstGeom prst="rect">
            <a:avLst/>
          </a:prstGeom>
        </p:spPr>
      </p:pic>
    </p:spTree>
    <p:extLst>
      <p:ext uri="{BB962C8B-B14F-4D97-AF65-F5344CB8AC3E}">
        <p14:creationId xmlns:p14="http://schemas.microsoft.com/office/powerpoint/2010/main" val="112157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picture right - Blu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err="1"/>
              <a:t>Insert</a:t>
            </a:r>
            <a:r>
              <a:rPr lang="da-DK"/>
              <a:t> </a:t>
            </a:r>
            <a:r>
              <a:rPr lang="da-DK" err="1"/>
              <a:t>text</a:t>
            </a:r>
            <a:r>
              <a:rPr lang="da-DK"/>
              <a:t> </a:t>
            </a:r>
            <a:r>
              <a:rPr lang="da-DK" err="1"/>
              <a:t>here</a:t>
            </a:r>
            <a:endParaRPr lang="da-DK"/>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82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layout right">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err="1"/>
              <a:t>Insert</a:t>
            </a:r>
            <a:r>
              <a:rPr lang="da-DK"/>
              <a:t> </a:t>
            </a:r>
            <a:r>
              <a:rPr lang="da-DK" err="1"/>
              <a:t>text</a:t>
            </a:r>
            <a:r>
              <a:rPr lang="da-DK"/>
              <a:t> </a:t>
            </a:r>
            <a:r>
              <a:rPr lang="da-DK" err="1"/>
              <a:t>here</a:t>
            </a:r>
            <a:endParaRPr lang="da-DK"/>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a:t>CLICK TO EDIT TITLE</a:t>
            </a:r>
          </a:p>
        </p:txBody>
      </p:sp>
      <p:grpSp>
        <p:nvGrpSpPr>
          <p:cNvPr id="54" name="Group 4"/>
          <p:cNvGrpSpPr>
            <a:grpSpLocks noChangeAspect="1"/>
          </p:cNvGrpSpPr>
          <p:nvPr userDrawn="1"/>
        </p:nvGrpSpPr>
        <p:grpSpPr bwMode="auto">
          <a:xfrm>
            <a:off x="5492750" y="5903913"/>
            <a:ext cx="1236663" cy="815975"/>
            <a:chOff x="3460" y="3719"/>
            <a:chExt cx="779" cy="514"/>
          </a:xfrm>
        </p:grpSpPr>
        <p:sp>
          <p:nvSpPr>
            <p:cNvPr id="5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3979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AALBORG UNIVERSITY</a:t>
            </a:r>
            <a:br>
              <a:rPr lang="en-US"/>
            </a:br>
            <a:r>
              <a:rPr lang="en-US"/>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a:t>BY NAVN NAVNESEN</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BREAK</a:t>
            </a:r>
            <a:br>
              <a:rPr lang="en-US"/>
            </a:br>
            <a:r>
              <a:rPr lang="en-US"/>
              <a:t>HEADLINE</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a:lstStyle>
            <a:lvl1pPr marL="285750" indent="-285750">
              <a:buFontTx/>
              <a:buBlip>
                <a:blip r:embed="rId2"/>
              </a:buBlip>
              <a:defRPr/>
            </a:lvl1pPr>
          </a:lstStyle>
          <a:p>
            <a:pPr lvl="0"/>
            <a:r>
              <a:rPr lang="da-DK"/>
              <a:t>INSERT TEXT</a:t>
            </a:r>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a:t>CLICK TO EDIT TITLE</a:t>
            </a:r>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a:t>INSERT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Righ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Picture right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err="1"/>
              <a:t>Insert</a:t>
            </a:r>
            <a:r>
              <a:rPr lang="da-DK"/>
              <a:t> </a:t>
            </a:r>
            <a:r>
              <a:rPr lang="da-DK" err="1"/>
              <a:t>bullets</a:t>
            </a:r>
            <a:endParaRPr lang="da-DK"/>
          </a:p>
          <a:p>
            <a:pPr lvl="0"/>
            <a:endParaRPr lang="da-DK"/>
          </a:p>
          <a:p>
            <a:pPr lvl="0"/>
            <a:endParaRPr lang="da-DK"/>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err="1"/>
              <a:t>Insert</a:t>
            </a:r>
            <a:r>
              <a:rPr lang="da-DK"/>
              <a:t> </a:t>
            </a:r>
            <a:r>
              <a:rPr lang="da-DK" err="1"/>
              <a:t>bullets</a:t>
            </a:r>
            <a:endParaRPr lang="da-DK"/>
          </a:p>
          <a:p>
            <a:pPr lvl="0"/>
            <a:endParaRPr lang="da-DK"/>
          </a:p>
          <a:p>
            <a:pPr lvl="0"/>
            <a:endParaRPr lang="da-DK"/>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err="1"/>
              <a:t>Insert</a:t>
            </a:r>
            <a:r>
              <a:rPr lang="da-DK"/>
              <a:t> </a:t>
            </a:r>
            <a:r>
              <a:rPr lang="da-DK" err="1"/>
              <a:t>bullets</a:t>
            </a:r>
            <a:endParaRPr lang="da-DK"/>
          </a:p>
          <a:p>
            <a:pPr lvl="0"/>
            <a:endParaRPr lang="da-DK"/>
          </a:p>
          <a:p>
            <a:pPr lvl="0"/>
            <a:endParaRPr lang="da-DK"/>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61197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7.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 id="2147484069" r:id="rId11"/>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1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1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1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1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82" name="Gruppe 81"/>
          <p:cNvGrpSpPr/>
          <p:nvPr userDrawn="1"/>
        </p:nvGrpSpPr>
        <p:grpSpPr>
          <a:xfrm>
            <a:off x="0" y="657225"/>
            <a:ext cx="405154" cy="1182460"/>
            <a:chOff x="320675" y="2816225"/>
            <a:chExt cx="350838" cy="1023938"/>
          </a:xfrm>
          <a:solidFill>
            <a:schemeClr val="bg1"/>
          </a:solidFill>
        </p:grpSpPr>
        <p:sp>
          <p:nvSpPr>
            <p:cNvPr id="83"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2083280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98525" indent="-171450" algn="l" defTabSz="914318" rtl="0" eaLnBrk="1" latinLnBrk="0" hangingPunct="1">
        <a:lnSpc>
          <a:spcPct val="120000"/>
        </a:lnSpc>
        <a:spcBef>
          <a:spcPts val="499"/>
        </a:spcBef>
        <a:buFontTx/>
        <a:buBlip>
          <a:blip r:embed="rId6"/>
        </a:buBlip>
        <a:defRPr sz="1200" kern="1200">
          <a:solidFill>
            <a:schemeClr val="bg1"/>
          </a:solidFill>
          <a:latin typeface="+mn-lt"/>
          <a:ea typeface="+mn-ea"/>
          <a:cs typeface="+mn-cs"/>
        </a:defRPr>
      </a:lvl3pPr>
      <a:lvl4pPr marL="1163638" indent="-171450" algn="l" defTabSz="914318" rtl="0" eaLnBrk="1" latinLnBrk="0" hangingPunct="1">
        <a:lnSpc>
          <a:spcPct val="120000"/>
        </a:lnSpc>
        <a:spcBef>
          <a:spcPts val="499"/>
        </a:spcBef>
        <a:buFontTx/>
        <a:buBlip>
          <a:blip r:embed="rId6"/>
        </a:buBlip>
        <a:tabLst>
          <a:tab pos="1163638" algn="l"/>
        </a:tabLst>
        <a:defRPr sz="1000" kern="1200">
          <a:solidFill>
            <a:schemeClr val="bg1"/>
          </a:solidFill>
          <a:latin typeface="+mn-lt"/>
          <a:ea typeface="+mn-ea"/>
          <a:cs typeface="+mn-cs"/>
        </a:defRPr>
      </a:lvl4pPr>
      <a:lvl5pPr marL="1163638"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emf"/><Relationship Id="rId7" Type="http://schemas.openxmlformats.org/officeDocument/2006/relationships/image" Target="../media/image59.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5" Type="http://schemas.openxmlformats.org/officeDocument/2006/relationships/image" Target="../media/image87.jpe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000" b="5000"/>
          <a:stretch>
            <a:fillRect/>
          </a:stretch>
        </p:blipFill>
        <p:spPr>
          <a:xfrm>
            <a:off x="0" y="0"/>
            <a:ext cx="12192000" cy="6858000"/>
          </a:xfrm>
        </p:spPr>
      </p:pic>
      <p:sp>
        <p:nvSpPr>
          <p:cNvPr id="3" name="Titel 2"/>
          <p:cNvSpPr>
            <a:spLocks noGrp="1"/>
          </p:cNvSpPr>
          <p:nvPr>
            <p:ph type="title"/>
          </p:nvPr>
        </p:nvSpPr>
        <p:spPr>
          <a:xfrm>
            <a:off x="2441575" y="3847970"/>
            <a:ext cx="7341129" cy="1036319"/>
          </a:xfrm>
        </p:spPr>
        <p:txBody>
          <a:bodyPr/>
          <a:lstStyle/>
          <a:p>
            <a:r>
              <a:rPr lang="da-DK"/>
              <a:t>DEPARTMENT OF </a:t>
            </a:r>
            <a:br>
              <a:rPr lang="da-DK"/>
            </a:br>
            <a:r>
              <a:rPr lang="da-DK"/>
              <a:t>THE BUILT ENVIRONMENT</a:t>
            </a:r>
          </a:p>
        </p:txBody>
      </p:sp>
      <p:sp>
        <p:nvSpPr>
          <p:cNvPr id="4" name="Pladsholder til tekst 3"/>
          <p:cNvSpPr>
            <a:spLocks noGrp="1"/>
          </p:cNvSpPr>
          <p:nvPr>
            <p:ph type="body" sz="quarter" idx="12"/>
          </p:nvPr>
        </p:nvSpPr>
        <p:spPr>
          <a:xfrm>
            <a:off x="2441575" y="5146610"/>
            <a:ext cx="7341129" cy="412750"/>
          </a:xfrm>
        </p:spPr>
        <p:txBody>
          <a:bodyPr/>
          <a:lstStyle/>
          <a:p>
            <a:r>
              <a:rPr lang="da-DK"/>
              <a:t>Aalborg University</a:t>
            </a:r>
          </a:p>
        </p:txBody>
      </p:sp>
    </p:spTree>
    <p:extLst>
      <p:ext uri="{BB962C8B-B14F-4D97-AF65-F5344CB8AC3E}">
        <p14:creationId xmlns:p14="http://schemas.microsoft.com/office/powerpoint/2010/main" val="1840200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10</a:t>
            </a:fld>
            <a:endParaRPr lang="en-US"/>
          </a:p>
        </p:txBody>
      </p:sp>
      <p:pic>
        <p:nvPicPr>
          <p:cNvPr id="12" name="Pladsholder til billede 1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891" r="26891"/>
          <a:stretch>
            <a:fillRect/>
          </a:stretch>
        </p:blipFill>
        <p:spPr/>
      </p:pic>
      <p:sp>
        <p:nvSpPr>
          <p:cNvPr id="8" name="Titel 7"/>
          <p:cNvSpPr>
            <a:spLocks noGrp="1"/>
          </p:cNvSpPr>
          <p:nvPr>
            <p:ph type="title"/>
          </p:nvPr>
        </p:nvSpPr>
        <p:spPr>
          <a:xfrm>
            <a:off x="5331007" y="359273"/>
            <a:ext cx="6242157" cy="1621619"/>
          </a:xfrm>
        </p:spPr>
        <p:txBody>
          <a:bodyPr/>
          <a:lstStyle/>
          <a:p>
            <a:r>
              <a:rPr lang="da-DK"/>
              <a:t>STUDENTS</a:t>
            </a:r>
            <a:br>
              <a:rPr lang="da-DK"/>
            </a:br>
            <a:r>
              <a:rPr lang="en-GB" sz="1200"/>
              <a:t>Approx. 700 students in total</a:t>
            </a:r>
          </a:p>
        </p:txBody>
      </p:sp>
      <p:graphicFrame>
        <p:nvGraphicFramePr>
          <p:cNvPr id="11" name="Pladsholder til diagram 9"/>
          <p:cNvGraphicFramePr>
            <a:graphicFrameLocks/>
          </p:cNvGraphicFramePr>
          <p:nvPr>
            <p:extLst>
              <p:ext uri="{D42A27DB-BD31-4B8C-83A1-F6EECF244321}">
                <p14:modId xmlns:p14="http://schemas.microsoft.com/office/powerpoint/2010/main" val="4134939843"/>
              </p:ext>
            </p:extLst>
          </p:nvPr>
        </p:nvGraphicFramePr>
        <p:xfrm>
          <a:off x="5331007" y="1980892"/>
          <a:ext cx="6008880" cy="3790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2944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t="7813" b="7813"/>
          <a:stretch>
            <a:fillRect/>
          </a:stretch>
        </p:blipFill>
        <p:spPr/>
      </p:pic>
      <p:sp>
        <p:nvSpPr>
          <p:cNvPr id="3" name="Titel 2"/>
          <p:cNvSpPr>
            <a:spLocks noGrp="1"/>
          </p:cNvSpPr>
          <p:nvPr>
            <p:ph type="title"/>
          </p:nvPr>
        </p:nvSpPr>
        <p:spPr>
          <a:xfrm>
            <a:off x="2425435" y="4125731"/>
            <a:ext cx="7341129" cy="1036319"/>
          </a:xfrm>
        </p:spPr>
        <p:txBody>
          <a:bodyPr anchor="ctr"/>
          <a:lstStyle/>
          <a:p>
            <a:r>
              <a:rPr lang="da-DK"/>
              <a:t>LABORATORIES</a:t>
            </a:r>
            <a:endParaRPr lang="da-DK">
              <a:solidFill>
                <a:srgbClr val="FF0000"/>
              </a:solidFill>
            </a:endParaRPr>
          </a:p>
        </p:txBody>
      </p:sp>
    </p:spTree>
    <p:extLst>
      <p:ext uri="{BB962C8B-B14F-4D97-AF65-F5344CB8AC3E}">
        <p14:creationId xmlns:p14="http://schemas.microsoft.com/office/powerpoint/2010/main" val="2813384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a:t>LABORATORY</a:t>
            </a:r>
            <a:br>
              <a:rPr lang="da-DK"/>
            </a:br>
            <a:r>
              <a:rPr lang="da-DK"/>
              <a:t>FACILITIES</a:t>
            </a:r>
          </a:p>
        </p:txBody>
      </p:sp>
      <p:sp>
        <p:nvSpPr>
          <p:cNvPr id="9" name="Pladsholder til tekst 8"/>
          <p:cNvSpPr>
            <a:spLocks noGrp="1"/>
          </p:cNvSpPr>
          <p:nvPr>
            <p:ph type="body" sz="quarter" idx="12"/>
          </p:nvPr>
        </p:nvSpPr>
        <p:spPr>
          <a:xfrm>
            <a:off x="583406" y="1844676"/>
            <a:ext cx="4607430" cy="4574412"/>
          </a:xfrm>
        </p:spPr>
        <p:txBody>
          <a:bodyPr numCol="2">
            <a:normAutofit fontScale="92500" lnSpcReduction="20000"/>
          </a:bodyPr>
          <a:lstStyle/>
          <a:p>
            <a:r>
              <a:rPr lang="en-GB" b="1"/>
              <a:t>Concrete Research</a:t>
            </a:r>
          </a:p>
          <a:p>
            <a:r>
              <a:rPr lang="en-GB" b="1"/>
              <a:t>Energy and Indoor Environment of Buildings</a:t>
            </a:r>
          </a:p>
          <a:p>
            <a:r>
              <a:rPr lang="en-GB" b="1"/>
              <a:t>Structural Research</a:t>
            </a:r>
          </a:p>
          <a:p>
            <a:r>
              <a:rPr lang="en-GB" b="1"/>
              <a:t>Geotechnical Engineering</a:t>
            </a:r>
          </a:p>
          <a:p>
            <a:r>
              <a:rPr lang="en-GB" b="1"/>
              <a:t>Ocean and Coastal Engineering </a:t>
            </a:r>
          </a:p>
          <a:p>
            <a:r>
              <a:rPr lang="en-GB" b="1"/>
              <a:t>IT in Buildings</a:t>
            </a:r>
          </a:p>
          <a:p>
            <a:r>
              <a:rPr lang="en-GB" b="1"/>
              <a:t>Chemical Analysis</a:t>
            </a:r>
          </a:p>
          <a:p>
            <a:r>
              <a:rPr lang="en-GB" b="1"/>
              <a:t>Microplastics</a:t>
            </a:r>
          </a:p>
          <a:p>
            <a:r>
              <a:rPr lang="en-GB" b="1"/>
              <a:t>The Environmental Hydraulics Laboratory </a:t>
            </a:r>
          </a:p>
          <a:p>
            <a:r>
              <a:rPr lang="en-GB" b="1"/>
              <a:t>Traffic Research</a:t>
            </a:r>
          </a:p>
          <a:p>
            <a:r>
              <a:rPr lang="en-GB" b="1"/>
              <a:t>Weather and Climate Observatory</a:t>
            </a:r>
          </a:p>
          <a:p>
            <a:r>
              <a:rPr lang="en-GB" b="1"/>
              <a:t>The Virtual Flow Laboratory</a:t>
            </a:r>
          </a:p>
          <a:p>
            <a:r>
              <a:rPr lang="en-GB" b="1"/>
              <a:t>Off-site Research Facilities</a:t>
            </a:r>
          </a:p>
          <a:p>
            <a:r>
              <a:rPr lang="en-GB" b="1"/>
              <a:t>Air Quality Research</a:t>
            </a:r>
          </a:p>
          <a:p>
            <a:r>
              <a:rPr lang="en-GB" b="1"/>
              <a:t>Light Research</a:t>
            </a:r>
          </a:p>
          <a:p>
            <a:r>
              <a:rPr lang="en-GB" b="1"/>
              <a:t>Building Physics Research</a:t>
            </a:r>
          </a:p>
          <a:p>
            <a:r>
              <a:rPr lang="en-GB" b="1"/>
              <a:t>Building Envelope Research</a:t>
            </a:r>
          </a:p>
        </p:txBody>
      </p:sp>
      <p:sp>
        <p:nvSpPr>
          <p:cNvPr id="8" name="Pladsholder til billede 7"/>
          <p:cNvSpPr>
            <a:spLocks noGrp="1"/>
          </p:cNvSpPr>
          <p:nvPr>
            <p:ph type="pic" sz="quarter" idx="11"/>
          </p:nvPr>
        </p:nvSpPr>
        <p:spPr>
          <a:xfrm>
            <a:off x="5270500" y="0"/>
            <a:ext cx="6921500" cy="6858000"/>
          </a:xfrm>
          <a:solidFill>
            <a:schemeClr val="bg1"/>
          </a:solidFill>
        </p:spPr>
      </p:sp>
      <p:sp>
        <p:nvSpPr>
          <p:cNvPr id="10" name="Pladsholder til slidenummer 1"/>
          <p:cNvSpPr>
            <a:spLocks noGrp="1"/>
          </p:cNvSpPr>
          <p:nvPr>
            <p:ph type="sldNum" sz="quarter" idx="10"/>
          </p:nvPr>
        </p:nvSpPr>
        <p:spPr>
          <a:xfrm>
            <a:off x="10515685" y="1188696"/>
            <a:ext cx="571468" cy="227164"/>
          </a:xfrm>
        </p:spPr>
        <p:txBody>
          <a:bodyPr/>
          <a:lstStyle/>
          <a:p>
            <a:fld id="{D8D877B3-D348-4611-9BDB-C5374591D951}" type="slidenum">
              <a:rPr lang="en-US" smtClean="0"/>
              <a:pPr/>
              <a:t>12</a:t>
            </a:fld>
            <a:endParaRPr lang="en-US"/>
          </a:p>
        </p:txBody>
      </p:sp>
      <p:pic>
        <p:nvPicPr>
          <p:cNvPr id="11" name="Pladsholder til billede 24"/>
          <p:cNvPicPr>
            <a:picLocks noChangeAspect="1"/>
          </p:cNvPicPr>
          <p:nvPr/>
        </p:nvPicPr>
        <p:blipFill>
          <a:blip r:embed="rId2">
            <a:extLst>
              <a:ext uri="{28A0092B-C50C-407E-A947-70E740481C1C}">
                <a14:useLocalDpi xmlns:a14="http://schemas.microsoft.com/office/drawing/2010/main" val="0"/>
              </a:ext>
            </a:extLst>
          </a:blip>
          <a:srcRect t="187" b="187"/>
          <a:stretch>
            <a:fillRect/>
          </a:stretch>
        </p:blipFill>
        <p:spPr>
          <a:xfrm>
            <a:off x="6112163" y="937456"/>
            <a:ext cx="2646362" cy="730250"/>
          </a:xfrm>
          <a:prstGeom prst="rect">
            <a:avLst/>
          </a:prstGeom>
        </p:spPr>
      </p:pic>
      <p:pic>
        <p:nvPicPr>
          <p:cNvPr id="12" name="Pladsholder til billede 25"/>
          <p:cNvPicPr>
            <a:picLocks noChangeAspect="1"/>
          </p:cNvPicPr>
          <p:nvPr/>
        </p:nvPicPr>
        <p:blipFill>
          <a:blip r:embed="rId3">
            <a:extLst>
              <a:ext uri="{28A0092B-C50C-407E-A947-70E740481C1C}">
                <a14:useLocalDpi xmlns:a14="http://schemas.microsoft.com/office/drawing/2010/main" val="0"/>
              </a:ext>
            </a:extLst>
          </a:blip>
          <a:srcRect t="48" b="48"/>
          <a:stretch>
            <a:fillRect/>
          </a:stretch>
        </p:blipFill>
        <p:spPr>
          <a:xfrm>
            <a:off x="6112163" y="1745986"/>
            <a:ext cx="2644775" cy="731838"/>
          </a:xfrm>
          <a:prstGeom prst="rect">
            <a:avLst/>
          </a:prstGeom>
        </p:spPr>
      </p:pic>
      <p:pic>
        <p:nvPicPr>
          <p:cNvPr id="13" name="Pladsholder til billede 26"/>
          <p:cNvPicPr>
            <a:picLocks noChangeAspect="1"/>
          </p:cNvPicPr>
          <p:nvPr/>
        </p:nvPicPr>
        <p:blipFill>
          <a:blip r:embed="rId4">
            <a:extLst>
              <a:ext uri="{28A0092B-C50C-407E-A947-70E740481C1C}">
                <a14:useLocalDpi xmlns:a14="http://schemas.microsoft.com/office/drawing/2010/main" val="0"/>
              </a:ext>
            </a:extLst>
          </a:blip>
          <a:srcRect t="187" b="187"/>
          <a:stretch>
            <a:fillRect/>
          </a:stretch>
        </p:blipFill>
        <p:spPr>
          <a:xfrm>
            <a:off x="6110576" y="2562563"/>
            <a:ext cx="2646362" cy="730250"/>
          </a:xfrm>
          <a:prstGeom prst="rect">
            <a:avLst/>
          </a:prstGeom>
        </p:spPr>
      </p:pic>
      <p:pic>
        <p:nvPicPr>
          <p:cNvPr id="14" name="Pladsholder til billede 27"/>
          <p:cNvPicPr>
            <a:picLocks noChangeAspect="1"/>
          </p:cNvPicPr>
          <p:nvPr/>
        </p:nvPicPr>
        <p:blipFill>
          <a:blip r:embed="rId5">
            <a:extLst>
              <a:ext uri="{28A0092B-C50C-407E-A947-70E740481C1C}">
                <a14:useLocalDpi xmlns:a14="http://schemas.microsoft.com/office/drawing/2010/main" val="0"/>
              </a:ext>
            </a:extLst>
          </a:blip>
          <a:srcRect t="157" b="157"/>
          <a:stretch>
            <a:fillRect/>
          </a:stretch>
        </p:blipFill>
        <p:spPr>
          <a:xfrm>
            <a:off x="6113750" y="3371093"/>
            <a:ext cx="2644775" cy="730250"/>
          </a:xfrm>
          <a:prstGeom prst="rect">
            <a:avLst/>
          </a:prstGeom>
        </p:spPr>
      </p:pic>
      <p:pic>
        <p:nvPicPr>
          <p:cNvPr id="15" name="Pladsholder til billede 28"/>
          <p:cNvPicPr>
            <a:picLocks noChangeAspect="1"/>
          </p:cNvPicPr>
          <p:nvPr/>
        </p:nvPicPr>
        <p:blipFill>
          <a:blip r:embed="rId6">
            <a:extLst>
              <a:ext uri="{28A0092B-C50C-407E-A947-70E740481C1C}">
                <a14:useLocalDpi xmlns:a14="http://schemas.microsoft.com/office/drawing/2010/main" val="0"/>
              </a:ext>
            </a:extLst>
          </a:blip>
          <a:srcRect t="48" b="48"/>
          <a:stretch>
            <a:fillRect/>
          </a:stretch>
        </p:blipFill>
        <p:spPr>
          <a:xfrm>
            <a:off x="6110576" y="4179623"/>
            <a:ext cx="2644775" cy="731838"/>
          </a:xfrm>
          <a:prstGeom prst="rect">
            <a:avLst/>
          </a:prstGeom>
        </p:spPr>
      </p:pic>
      <p:pic>
        <p:nvPicPr>
          <p:cNvPr id="16" name="Pladsholder til billede 29"/>
          <p:cNvPicPr>
            <a:picLocks noChangeAspect="1"/>
          </p:cNvPicPr>
          <p:nvPr/>
        </p:nvPicPr>
        <p:blipFill>
          <a:blip r:embed="rId7">
            <a:extLst>
              <a:ext uri="{28A0092B-C50C-407E-A947-70E740481C1C}">
                <a14:useLocalDpi xmlns:a14="http://schemas.microsoft.com/office/drawing/2010/main" val="0"/>
              </a:ext>
            </a:extLst>
          </a:blip>
          <a:srcRect t="78" b="78"/>
          <a:stretch>
            <a:fillRect/>
          </a:stretch>
        </p:blipFill>
        <p:spPr>
          <a:xfrm>
            <a:off x="6113750" y="4988153"/>
            <a:ext cx="2646362" cy="731838"/>
          </a:xfrm>
          <a:prstGeom prst="rect">
            <a:avLst/>
          </a:prstGeom>
        </p:spPr>
      </p:pic>
      <p:pic>
        <p:nvPicPr>
          <p:cNvPr id="17" name="Pladsholder til billede 30"/>
          <p:cNvPicPr>
            <a:picLocks noChangeAspect="1"/>
          </p:cNvPicPr>
          <p:nvPr/>
        </p:nvPicPr>
        <p:blipFill>
          <a:blip r:embed="rId8">
            <a:extLst>
              <a:ext uri="{28A0092B-C50C-407E-A947-70E740481C1C}">
                <a14:useLocalDpi xmlns:a14="http://schemas.microsoft.com/office/drawing/2010/main" val="0"/>
              </a:ext>
            </a:extLst>
          </a:blip>
          <a:srcRect t="78" b="78"/>
          <a:stretch>
            <a:fillRect/>
          </a:stretch>
        </p:blipFill>
        <p:spPr>
          <a:xfrm>
            <a:off x="8845550" y="935868"/>
            <a:ext cx="2646362" cy="731838"/>
          </a:xfrm>
          <a:prstGeom prst="rect">
            <a:avLst/>
          </a:prstGeom>
        </p:spPr>
      </p:pic>
      <p:pic>
        <p:nvPicPr>
          <p:cNvPr id="18" name="Pladsholder til billede 31"/>
          <p:cNvPicPr>
            <a:picLocks noChangeAspect="1"/>
          </p:cNvPicPr>
          <p:nvPr/>
        </p:nvPicPr>
        <p:blipFill>
          <a:blip r:embed="rId9">
            <a:extLst>
              <a:ext uri="{28A0092B-C50C-407E-A947-70E740481C1C}">
                <a14:useLocalDpi xmlns:a14="http://schemas.microsoft.com/office/drawing/2010/main" val="0"/>
              </a:ext>
            </a:extLst>
          </a:blip>
          <a:srcRect t="78" b="78"/>
          <a:stretch>
            <a:fillRect/>
          </a:stretch>
        </p:blipFill>
        <p:spPr>
          <a:xfrm>
            <a:off x="8845550" y="1745986"/>
            <a:ext cx="2646362" cy="731838"/>
          </a:xfrm>
          <a:prstGeom prst="rect">
            <a:avLst/>
          </a:prstGeom>
        </p:spPr>
      </p:pic>
      <p:pic>
        <p:nvPicPr>
          <p:cNvPr id="19" name="Pladsholder til billede 32"/>
          <p:cNvPicPr>
            <a:picLocks noChangeAspect="1"/>
          </p:cNvPicPr>
          <p:nvPr/>
        </p:nvPicPr>
        <p:blipFill>
          <a:blip r:embed="rId10">
            <a:extLst>
              <a:ext uri="{28A0092B-C50C-407E-A947-70E740481C1C}">
                <a14:useLocalDpi xmlns:a14="http://schemas.microsoft.com/office/drawing/2010/main" val="0"/>
              </a:ext>
            </a:extLst>
          </a:blip>
          <a:srcRect t="78" b="78"/>
          <a:stretch>
            <a:fillRect/>
          </a:stretch>
        </p:blipFill>
        <p:spPr>
          <a:xfrm>
            <a:off x="8843963" y="2560975"/>
            <a:ext cx="2646362" cy="731838"/>
          </a:xfrm>
          <a:prstGeom prst="rect">
            <a:avLst/>
          </a:prstGeom>
        </p:spPr>
      </p:pic>
      <p:pic>
        <p:nvPicPr>
          <p:cNvPr id="20" name="Pladsholder til billede 33"/>
          <p:cNvPicPr>
            <a:picLocks noChangeAspect="1"/>
          </p:cNvPicPr>
          <p:nvPr/>
        </p:nvPicPr>
        <p:blipFill>
          <a:blip r:embed="rId11">
            <a:extLst>
              <a:ext uri="{28A0092B-C50C-407E-A947-70E740481C1C}">
                <a14:useLocalDpi xmlns:a14="http://schemas.microsoft.com/office/drawing/2010/main" val="0"/>
              </a:ext>
            </a:extLst>
          </a:blip>
          <a:srcRect t="187" b="187"/>
          <a:stretch>
            <a:fillRect/>
          </a:stretch>
        </p:blipFill>
        <p:spPr>
          <a:xfrm>
            <a:off x="8847137" y="3371093"/>
            <a:ext cx="2646362" cy="730250"/>
          </a:xfrm>
          <a:prstGeom prst="rect">
            <a:avLst/>
          </a:prstGeom>
        </p:spPr>
      </p:pic>
      <p:pic>
        <p:nvPicPr>
          <p:cNvPr id="21" name="Pladsholder til billede 34"/>
          <p:cNvPicPr>
            <a:picLocks noChangeAspect="1"/>
          </p:cNvPicPr>
          <p:nvPr/>
        </p:nvPicPr>
        <p:blipFill>
          <a:blip r:embed="rId12">
            <a:extLst>
              <a:ext uri="{28A0092B-C50C-407E-A947-70E740481C1C}">
                <a14:useLocalDpi xmlns:a14="http://schemas.microsoft.com/office/drawing/2010/main" val="0"/>
              </a:ext>
            </a:extLst>
          </a:blip>
          <a:srcRect t="78" b="78"/>
          <a:stretch>
            <a:fillRect/>
          </a:stretch>
        </p:blipFill>
        <p:spPr>
          <a:xfrm>
            <a:off x="8843963" y="4179623"/>
            <a:ext cx="2646362" cy="731838"/>
          </a:xfrm>
          <a:prstGeom prst="rect">
            <a:avLst/>
          </a:prstGeom>
        </p:spPr>
      </p:pic>
      <p:pic>
        <p:nvPicPr>
          <p:cNvPr id="22" name="Pladsholder til billede 35"/>
          <p:cNvPicPr>
            <a:picLocks noChangeAspect="1"/>
          </p:cNvPicPr>
          <p:nvPr/>
        </p:nvPicPr>
        <p:blipFill>
          <a:blip r:embed="rId13">
            <a:extLst>
              <a:ext uri="{28A0092B-C50C-407E-A947-70E740481C1C}">
                <a14:useLocalDpi xmlns:a14="http://schemas.microsoft.com/office/drawing/2010/main" val="0"/>
              </a:ext>
            </a:extLst>
          </a:blip>
          <a:srcRect t="78" b="78"/>
          <a:stretch>
            <a:fillRect/>
          </a:stretch>
        </p:blipFill>
        <p:spPr>
          <a:xfrm>
            <a:off x="8867774" y="4988153"/>
            <a:ext cx="2646363" cy="731838"/>
          </a:xfrm>
          <a:prstGeom prst="rect">
            <a:avLst/>
          </a:prstGeom>
        </p:spPr>
      </p:pic>
    </p:spTree>
    <p:extLst>
      <p:ext uri="{BB962C8B-B14F-4D97-AF65-F5344CB8AC3E}">
        <p14:creationId xmlns:p14="http://schemas.microsoft.com/office/powerpoint/2010/main" val="3106378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8979" b="8979"/>
          <a:stretch>
            <a:fillRect/>
          </a:stretch>
        </p:blipFill>
        <p:spPr/>
      </p:pic>
      <p:sp>
        <p:nvSpPr>
          <p:cNvPr id="3" name="Titel 2"/>
          <p:cNvSpPr>
            <a:spLocks noGrp="1"/>
          </p:cNvSpPr>
          <p:nvPr>
            <p:ph type="title"/>
          </p:nvPr>
        </p:nvSpPr>
        <p:spPr>
          <a:xfrm>
            <a:off x="2425435" y="4125731"/>
            <a:ext cx="7341129" cy="1036319"/>
          </a:xfrm>
        </p:spPr>
        <p:txBody>
          <a:bodyPr anchor="ctr"/>
          <a:lstStyle/>
          <a:p>
            <a:r>
              <a:rPr lang="da-DK"/>
              <a:t>DIVISIONS AND </a:t>
            </a:r>
            <a:br>
              <a:rPr lang="da-DK"/>
            </a:br>
            <a:r>
              <a:rPr lang="da-DK"/>
              <a:t>RESEARCH GROUPS</a:t>
            </a:r>
            <a:endParaRPr lang="da-DK">
              <a:solidFill>
                <a:srgbClr val="FF0000"/>
              </a:solidFill>
            </a:endParaRPr>
          </a:p>
        </p:txBody>
      </p:sp>
    </p:spTree>
    <p:extLst>
      <p:ext uri="{BB962C8B-B14F-4D97-AF65-F5344CB8AC3E}">
        <p14:creationId xmlns:p14="http://schemas.microsoft.com/office/powerpoint/2010/main" val="717055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a:spLocks noGrp="1"/>
          </p:cNvSpPr>
          <p:nvPr>
            <p:ph type="title"/>
          </p:nvPr>
        </p:nvSpPr>
        <p:spPr>
          <a:xfrm>
            <a:off x="587374" y="370290"/>
            <a:ext cx="7159147" cy="1474385"/>
          </a:xfrm>
        </p:spPr>
        <p:txBody>
          <a:bodyPr/>
          <a:lstStyle/>
          <a:p>
            <a:r>
              <a:rPr lang="da-DK" dirty="0" smtClean="0">
                <a:cs typeface="Arial"/>
              </a:rPr>
              <a:t>RESEARCH</a:t>
            </a:r>
            <a:endParaRPr lang="da-DK" dirty="0">
              <a:cs typeface="Arial"/>
            </a:endParaRPr>
          </a:p>
        </p:txBody>
      </p:sp>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l="3642" t="6600" r="3574"/>
          <a:stretch/>
        </p:blipFill>
        <p:spPr>
          <a:xfrm>
            <a:off x="531958" y="1136912"/>
            <a:ext cx="11092872" cy="7894215"/>
          </a:xfrm>
          <a:prstGeom prst="rect">
            <a:avLst/>
          </a:prstGeom>
        </p:spPr>
      </p:pic>
    </p:spTree>
    <p:extLst>
      <p:ext uri="{BB962C8B-B14F-4D97-AF65-F5344CB8AC3E}">
        <p14:creationId xmlns:p14="http://schemas.microsoft.com/office/powerpoint/2010/main" val="728062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15</a:t>
            </a:fld>
            <a:endParaRPr lang="en-US"/>
          </a:p>
        </p:txBody>
      </p:sp>
      <p:sp>
        <p:nvSpPr>
          <p:cNvPr id="3" name="Titel 2"/>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DIVISION OF ARCHITECTURAL ENGINEERING</a:t>
            </a:r>
            <a:endParaRPr lang="da-DK">
              <a:latin typeface="Arial" panose="020B0604020202020204" pitchFamily="34" charset="0"/>
              <a:cs typeface="Arial" panose="020B0604020202020204" pitchFamily="34" charset="0"/>
            </a:endParaRPr>
          </a:p>
        </p:txBody>
      </p:sp>
      <p:sp>
        <p:nvSpPr>
          <p:cNvPr id="6" name="Pladsholder til tekst 5"/>
          <p:cNvSpPr>
            <a:spLocks noGrp="1"/>
          </p:cNvSpPr>
          <p:nvPr>
            <p:ph type="body" sz="quarter" idx="12"/>
          </p:nvPr>
        </p:nvSpPr>
        <p:spPr>
          <a:xfrm>
            <a:off x="583406" y="2503055"/>
            <a:ext cx="5253976" cy="3980872"/>
          </a:xfrm>
        </p:spPr>
        <p:txBody>
          <a:bodyPr>
            <a:normAutofit/>
          </a:bodyPr>
          <a:lstStyle/>
          <a:p>
            <a:pPr marL="0" indent="0">
              <a:buNone/>
            </a:pPr>
            <a:r>
              <a:rPr lang="da-DK" sz="1800">
                <a:latin typeface="Arial" panose="020B0604020202020204" pitchFamily="34" charset="0"/>
                <a:cs typeface="Arial" panose="020B0604020202020204" pitchFamily="34" charset="0"/>
              </a:rPr>
              <a:t>KEY COMPETENCES:</a:t>
            </a:r>
          </a:p>
          <a:p>
            <a:r>
              <a:rPr lang="en-US"/>
              <a:t>Sustainable buildings</a:t>
            </a:r>
          </a:p>
          <a:p>
            <a:r>
              <a:rPr lang="en-GB"/>
              <a:t>Zero-energy buildings</a:t>
            </a:r>
          </a:p>
          <a:p>
            <a:r>
              <a:rPr lang="en-GB"/>
              <a:t>Integrated building design</a:t>
            </a:r>
          </a:p>
          <a:p>
            <a:r>
              <a:rPr lang="en-US"/>
              <a:t>Indoor environment</a:t>
            </a:r>
          </a:p>
          <a:p>
            <a:r>
              <a:rPr lang="en-US"/>
              <a:t>Natural, hybrid and mechanical ventilation</a:t>
            </a:r>
          </a:p>
          <a:p>
            <a:r>
              <a:rPr lang="en-US"/>
              <a:t>User systems for buildings</a:t>
            </a:r>
          </a:p>
          <a:p>
            <a:r>
              <a:rPr lang="en-US"/>
              <a:t>Smart operation and data analysis</a:t>
            </a:r>
          </a:p>
          <a:p>
            <a:r>
              <a:rPr lang="en-US"/>
              <a:t>Building Informatics</a:t>
            </a:r>
          </a:p>
        </p:txBody>
      </p:sp>
      <p:pic>
        <p:nvPicPr>
          <p:cNvPr id="11" name="Pladsholder til billede 4"/>
          <p:cNvPicPr>
            <a:picLocks noChangeAspect="1"/>
          </p:cNvPicPr>
          <p:nvPr/>
        </p:nvPicPr>
        <p:blipFill>
          <a:blip r:embed="rId3"/>
          <a:srcRect l="28425" r="28425"/>
          <a:stretch>
            <a:fillRect/>
          </a:stretch>
        </p:blipFill>
        <p:spPr>
          <a:xfrm>
            <a:off x="7427914" y="-1"/>
            <a:ext cx="2311191" cy="3349488"/>
          </a:xfrm>
          <a:prstGeom prst="rect">
            <a:avLst/>
          </a:prstGeom>
        </p:spPr>
      </p:pic>
      <p:pic>
        <p:nvPicPr>
          <p:cNvPr id="13" name="Pladsholder til billede 14"/>
          <p:cNvPicPr>
            <a:picLocks noChangeAspect="1"/>
          </p:cNvPicPr>
          <p:nvPr/>
        </p:nvPicPr>
        <p:blipFill>
          <a:blip r:embed="rId4" cstate="print">
            <a:extLst>
              <a:ext uri="{28A0092B-C50C-407E-A947-70E740481C1C}">
                <a14:useLocalDpi xmlns:a14="http://schemas.microsoft.com/office/drawing/2010/main" val="0"/>
              </a:ext>
            </a:extLst>
          </a:blip>
          <a:srcRect l="27128" r="27128"/>
          <a:stretch>
            <a:fillRect/>
          </a:stretch>
        </p:blipFill>
        <p:spPr>
          <a:xfrm>
            <a:off x="9880810" y="3488635"/>
            <a:ext cx="2311191" cy="3369365"/>
          </a:xfrm>
          <a:prstGeom prst="rect">
            <a:avLst/>
          </a:prstGeom>
        </p:spPr>
      </p:pic>
      <p:pic>
        <p:nvPicPr>
          <p:cNvPr id="14" name="Pladsholder til billede 19"/>
          <p:cNvPicPr>
            <a:picLocks noChangeAspect="1"/>
          </p:cNvPicPr>
          <p:nvPr/>
        </p:nvPicPr>
        <p:blipFill rotWithShape="1">
          <a:blip r:embed="rId5" cstate="print">
            <a:extLst>
              <a:ext uri="{28A0092B-C50C-407E-A947-70E740481C1C}">
                <a14:useLocalDpi xmlns:a14="http://schemas.microsoft.com/office/drawing/2010/main" val="0"/>
              </a:ext>
            </a:extLst>
          </a:blip>
          <a:srcRect l="25849" r="28407"/>
          <a:stretch/>
        </p:blipFill>
        <p:spPr>
          <a:xfrm>
            <a:off x="7427914" y="3488635"/>
            <a:ext cx="2311191" cy="3369365"/>
          </a:xfrm>
          <a:prstGeom prst="rect">
            <a:avLst/>
          </a:prstGeom>
        </p:spPr>
      </p:pic>
      <p:pic>
        <p:nvPicPr>
          <p:cNvPr id="16" name="Pladsholder til billede 22"/>
          <p:cNvPicPr>
            <a:picLocks noChangeAspect="1"/>
          </p:cNvPicPr>
          <p:nvPr/>
        </p:nvPicPr>
        <p:blipFill>
          <a:blip r:embed="rId6" cstate="hqprint">
            <a:extLst>
              <a:ext uri="{28A0092B-C50C-407E-A947-70E740481C1C}">
                <a14:useLocalDpi xmlns:a14="http://schemas.microsoft.com/office/drawing/2010/main" val="0"/>
              </a:ext>
            </a:extLst>
          </a:blip>
          <a:srcRect l="4068" r="4068"/>
          <a:stretch>
            <a:fillRect/>
          </a:stretch>
        </p:blipFill>
        <p:spPr>
          <a:xfrm>
            <a:off x="9880810" y="-1"/>
            <a:ext cx="2311191" cy="3349488"/>
          </a:xfrm>
          <a:prstGeom prst="rect">
            <a:avLst/>
          </a:prstGeom>
        </p:spPr>
      </p:pic>
    </p:spTree>
    <p:extLst>
      <p:ext uri="{BB962C8B-B14F-4D97-AF65-F5344CB8AC3E}">
        <p14:creationId xmlns:p14="http://schemas.microsoft.com/office/powerpoint/2010/main" val="3215189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BUILDING INFORMATICS</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5841134" cy="4323809"/>
          </a:xfrm>
        </p:spPr>
        <p:txBody>
          <a:bodyPr vert="horz" lIns="0" tIns="45720" rIns="0" bIns="45720" rtlCol="0" anchor="t">
            <a:normAutofit/>
          </a:bodyPr>
          <a:lstStyle/>
          <a:p>
            <a:pPr marL="0" indent="0">
              <a:buNone/>
            </a:pPr>
            <a:r>
              <a:rPr lang="en-GB" sz="2100" dirty="0"/>
              <a:t>RESEARCH FOCUS</a:t>
            </a:r>
          </a:p>
          <a:p>
            <a:r>
              <a:rPr lang="en-GB" dirty="0">
                <a:ea typeface="+mn-lt"/>
                <a:cs typeface="+mn-lt"/>
              </a:rPr>
              <a:t>Building Information Modelling (BIM)</a:t>
            </a:r>
          </a:p>
          <a:p>
            <a:r>
              <a:rPr lang="en-GB" dirty="0">
                <a:ea typeface="+mn-lt"/>
                <a:cs typeface="+mn-lt"/>
              </a:rPr>
              <a:t>Building data management and exchange</a:t>
            </a:r>
            <a:endParaRPr lang="en-GB" dirty="0"/>
          </a:p>
          <a:p>
            <a:r>
              <a:rPr lang="en-GB" dirty="0">
                <a:ea typeface="+mn-lt"/>
                <a:cs typeface="+mn-lt"/>
              </a:rPr>
              <a:t>Formalisation of building processes and products from systems viewpoint</a:t>
            </a:r>
          </a:p>
          <a:p>
            <a:r>
              <a:rPr lang="en-GB" dirty="0">
                <a:ea typeface="+mn-lt"/>
                <a:cs typeface="+mn-lt"/>
              </a:rPr>
              <a:t>Knowledge representation and knowledge augmentation. Linked building data and semantic Web</a:t>
            </a:r>
            <a:endParaRPr lang="en-GB" dirty="0"/>
          </a:p>
          <a:p>
            <a:r>
              <a:rPr lang="en-GB" dirty="0">
                <a:ea typeface="+mn-lt"/>
                <a:cs typeface="+mn-lt"/>
              </a:rPr>
              <a:t>Space and time dependent virtual building models</a:t>
            </a:r>
          </a:p>
          <a:p>
            <a:r>
              <a:rPr lang="en-GB" dirty="0">
                <a:ea typeface="+mn-lt"/>
                <a:cs typeface="+mn-lt"/>
              </a:rPr>
              <a:t>Artificial intelligence in the built environment</a:t>
            </a:r>
            <a:endParaRPr lang="en-GB" dirty="0"/>
          </a:p>
          <a:p>
            <a:r>
              <a:rPr lang="en-GB" dirty="0">
                <a:ea typeface="+mn-lt"/>
                <a:cs typeface="+mn-lt"/>
              </a:rPr>
              <a:t>Computer-supported collaborative work</a:t>
            </a:r>
          </a:p>
          <a:p>
            <a:r>
              <a:rPr lang="en-GB" dirty="0">
                <a:ea typeface="+mn-lt"/>
                <a:cs typeface="+mn-lt"/>
              </a:rPr>
              <a:t>Intelligent buildings</a:t>
            </a:r>
          </a:p>
          <a:p>
            <a:r>
              <a:rPr lang="en-GB" dirty="0">
                <a:ea typeface="+mn-lt"/>
                <a:cs typeface="+mn-lt"/>
              </a:rPr>
              <a:t>Virtual and augmented reality</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16</a:t>
            </a:fld>
            <a:endParaRPr lang="en-US"/>
          </a:p>
        </p:txBody>
      </p:sp>
      <p:pic>
        <p:nvPicPr>
          <p:cNvPr id="13" name="Pladsholder til billede 12"/>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5450" t="535" r="1547" b="189"/>
          <a:stretch/>
        </p:blipFill>
        <p:spPr/>
      </p:pic>
      <p:pic>
        <p:nvPicPr>
          <p:cNvPr id="8"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425" t="1" r="35279" b="-1"/>
          <a:stretch/>
        </p:blipFill>
        <p:spPr>
          <a:xfrm>
            <a:off x="7438768" y="0"/>
            <a:ext cx="4762500" cy="6858000"/>
          </a:xfrm>
          <a:prstGeom prst="rect">
            <a:avLst/>
          </a:prstGeom>
        </p:spPr>
      </p:pic>
    </p:spTree>
    <p:extLst>
      <p:ext uri="{BB962C8B-B14F-4D97-AF65-F5344CB8AC3E}">
        <p14:creationId xmlns:p14="http://schemas.microsoft.com/office/powerpoint/2010/main" val="1877544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ENERGY IN BUILDINGS</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a:t>RESEARCH FOCUS</a:t>
            </a:r>
          </a:p>
          <a:p>
            <a:r>
              <a:rPr lang="en-GB"/>
              <a:t>Energy-efficiency of buildings and systems</a:t>
            </a:r>
          </a:p>
          <a:p>
            <a:r>
              <a:rPr lang="en-GB"/>
              <a:t>Thermal building energy storage</a:t>
            </a:r>
          </a:p>
          <a:p>
            <a:r>
              <a:rPr lang="en-GB"/>
              <a:t>Demand response and flexibility</a:t>
            </a:r>
          </a:p>
          <a:p>
            <a:r>
              <a:rPr lang="en-GB"/>
              <a:t>User control and system interaction</a:t>
            </a:r>
          </a:p>
          <a:p>
            <a:r>
              <a:rPr lang="en-GB"/>
              <a:t>Smart monitoring and energy management</a:t>
            </a:r>
          </a:p>
          <a:p>
            <a:r>
              <a:rPr lang="en-GB"/>
              <a:t>Energy and building data analysis</a:t>
            </a:r>
          </a:p>
          <a:p>
            <a:r>
              <a:rPr lang="en-GB"/>
              <a:t>Optimization of building operation</a:t>
            </a:r>
          </a:p>
          <a:p>
            <a:r>
              <a:rPr lang="en-US"/>
              <a:t>Natural building energy technologies (natural ventilation, passive solar heating, passive cooling, daylight, etc.)</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17</a:t>
            </a:fld>
            <a:endParaRPr lang="en-US"/>
          </a:p>
        </p:txBody>
      </p:sp>
      <p:pic>
        <p:nvPicPr>
          <p:cNvPr id="4" name="Pladsholder til billede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1143393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INDOOR ENVIRONMENT AND SUSTAINABLE BUILDINGS</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983345"/>
            <a:ext cx="4490445" cy="3483823"/>
          </a:xfrm>
        </p:spPr>
        <p:txBody>
          <a:bodyPr>
            <a:normAutofit/>
          </a:bodyPr>
          <a:lstStyle/>
          <a:p>
            <a:pPr marL="0" indent="0">
              <a:buNone/>
            </a:pPr>
            <a:r>
              <a:rPr lang="en-GB" sz="2100"/>
              <a:t>RESEARCH FOCUS</a:t>
            </a:r>
          </a:p>
          <a:p>
            <a:r>
              <a:rPr lang="en-GB"/>
              <a:t>Indoor environment</a:t>
            </a:r>
          </a:p>
          <a:p>
            <a:r>
              <a:rPr lang="en-GB"/>
              <a:t>Holistic evaluation methods for IE Quality</a:t>
            </a:r>
          </a:p>
          <a:p>
            <a:r>
              <a:rPr lang="en-GB"/>
              <a:t>Sustainable buildings</a:t>
            </a:r>
          </a:p>
          <a:p>
            <a:r>
              <a:rPr lang="en-GB"/>
              <a:t>Sustainable building materials</a:t>
            </a:r>
          </a:p>
          <a:p>
            <a:r>
              <a:rPr lang="en-GB"/>
              <a:t>Life Cycle Assessment (LCA)</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18</a:t>
            </a:fld>
            <a:endParaRPr lang="en-US"/>
          </a:p>
        </p:txBody>
      </p:sp>
      <p:sp>
        <p:nvSpPr>
          <p:cNvPr id="4" name="Pladsholder til billede 3">
            <a:extLst>
              <a:ext uri="{FF2B5EF4-FFF2-40B4-BE49-F238E27FC236}">
                <a16:creationId xmlns:a16="http://schemas.microsoft.com/office/drawing/2014/main" id="{C8B08B3F-DF05-1844-9DDF-39362856D870}"/>
              </a:ext>
            </a:extLst>
          </p:cNvPr>
          <p:cNvSpPr>
            <a:spLocks noGrp="1"/>
          </p:cNvSpPr>
          <p:nvPr>
            <p:ph type="pic" sz="quarter" idx="11"/>
          </p:nvPr>
        </p:nvSpPr>
        <p:spPr/>
      </p:sp>
      <p:pic>
        <p:nvPicPr>
          <p:cNvPr id="6" name="Billede 5" descr="Et billede, der indeholder bygning, plan, hvid, lys&#10;&#10;Automatisk genereret beskrivelse">
            <a:extLst>
              <a:ext uri="{FF2B5EF4-FFF2-40B4-BE49-F238E27FC236}">
                <a16:creationId xmlns:a16="http://schemas.microsoft.com/office/drawing/2014/main" id="{00498EDE-306A-4346-B762-4F3B5F488066}"/>
              </a:ext>
            </a:extLst>
          </p:cNvPr>
          <p:cNvPicPr>
            <a:picLocks noChangeAspect="1"/>
          </p:cNvPicPr>
          <p:nvPr/>
        </p:nvPicPr>
        <p:blipFill rotWithShape="1">
          <a:blip r:embed="rId2">
            <a:extLst>
              <a:ext uri="{28A0092B-C50C-407E-A947-70E740481C1C}">
                <a14:useLocalDpi xmlns:a14="http://schemas.microsoft.com/office/drawing/2010/main" val="0"/>
              </a:ext>
            </a:extLst>
          </a:blip>
          <a:srcRect l="36174" r="17700"/>
          <a:stretch/>
        </p:blipFill>
        <p:spPr>
          <a:xfrm>
            <a:off x="7450960" y="0"/>
            <a:ext cx="4753232" cy="6858000"/>
          </a:xfrm>
          <a:prstGeom prst="rect">
            <a:avLst/>
          </a:prstGeom>
        </p:spPr>
      </p:pic>
    </p:spTree>
    <p:extLst>
      <p:ext uri="{BB962C8B-B14F-4D97-AF65-F5344CB8AC3E}">
        <p14:creationId xmlns:p14="http://schemas.microsoft.com/office/powerpoint/2010/main" val="3320681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VENTILATION AND AIRFLOW IN BUILDINGS</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983345"/>
            <a:ext cx="5508625" cy="3483823"/>
          </a:xfrm>
        </p:spPr>
        <p:txBody>
          <a:bodyPr>
            <a:normAutofit/>
          </a:bodyPr>
          <a:lstStyle/>
          <a:p>
            <a:pPr marL="0" indent="0">
              <a:buNone/>
            </a:pPr>
            <a:r>
              <a:rPr lang="en-GB" sz="2100"/>
              <a:t>RESEARCH FOCUS</a:t>
            </a:r>
          </a:p>
          <a:p>
            <a:r>
              <a:rPr lang="en-US"/>
              <a:t>Ventilations and air flow processes in buildings and building services</a:t>
            </a:r>
          </a:p>
          <a:p>
            <a:r>
              <a:rPr lang="en-US"/>
              <a:t>Thermal comfort and air quality</a:t>
            </a:r>
          </a:p>
          <a:p>
            <a:r>
              <a:rPr lang="en-US"/>
              <a:t>Air distribution and mass transport around persons</a:t>
            </a:r>
          </a:p>
          <a:p>
            <a:r>
              <a:rPr lang="en-US"/>
              <a:t>Determination of energy consumption, indoor climate and work environment</a:t>
            </a:r>
          </a:p>
          <a:p>
            <a:r>
              <a:rPr lang="en-US"/>
              <a:t>Risk assessment in connection with fire, dispersion of smoke, contamination, transport of bacteria and dispersion of gases in disasters</a:t>
            </a:r>
            <a:endParaRPr lang="en-GB"/>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19</a:t>
            </a:fld>
            <a:endParaRPr lang="en-US"/>
          </a:p>
        </p:txBody>
      </p:sp>
      <p:pic>
        <p:nvPicPr>
          <p:cNvPr id="4" name="Pladsholder til billede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709" t="457" r="53279" b="245"/>
          <a:stretch/>
        </p:blipFill>
        <p:spPr>
          <a:xfrm>
            <a:off x="7438768" y="778"/>
            <a:ext cx="4753232" cy="6858000"/>
          </a:xfrm>
        </p:spPr>
      </p:pic>
    </p:spTree>
    <p:extLst>
      <p:ext uri="{BB962C8B-B14F-4D97-AF65-F5344CB8AC3E}">
        <p14:creationId xmlns:p14="http://schemas.microsoft.com/office/powerpoint/2010/main" val="1883938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a:t>
            </a:fld>
            <a:endParaRPr lang="en-US"/>
          </a:p>
        </p:txBody>
      </p:sp>
      <p:pic>
        <p:nvPicPr>
          <p:cNvPr id="12" name="Pladsholder til billede 11"/>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8095" t="14385" r="10970"/>
          <a:stretch/>
        </p:blipFill>
        <p:spPr/>
      </p:pic>
      <p:sp>
        <p:nvSpPr>
          <p:cNvPr id="4" name="Titel 3"/>
          <p:cNvSpPr>
            <a:spLocks noGrp="1"/>
          </p:cNvSpPr>
          <p:nvPr>
            <p:ph type="title"/>
          </p:nvPr>
        </p:nvSpPr>
        <p:spPr>
          <a:xfrm>
            <a:off x="587374" y="357948"/>
            <a:ext cx="6330661" cy="1486727"/>
          </a:xfrm>
        </p:spPr>
        <p:txBody>
          <a:bodyPr/>
          <a:lstStyle/>
          <a:p>
            <a:r>
              <a:rPr lang="da-DK"/>
              <a:t>DEPARTMENT OF THE BUILT ENVIRONMENT</a:t>
            </a:r>
          </a:p>
        </p:txBody>
      </p:sp>
      <p:sp>
        <p:nvSpPr>
          <p:cNvPr id="8" name="Pladsholder til tekst 4"/>
          <p:cNvSpPr txBox="1">
            <a:spLocks/>
          </p:cNvSpPr>
          <p:nvPr/>
        </p:nvSpPr>
        <p:spPr>
          <a:xfrm>
            <a:off x="587374" y="2198647"/>
            <a:ext cx="6165129" cy="3734829"/>
          </a:xfrm>
          <a:prstGeom prst="rect">
            <a:avLst/>
          </a:prstGeom>
        </p:spPr>
        <p:txBody>
          <a:bodyPr vert="horz" lIns="0" tIns="45720" rIns="0" bIns="45720" rtlCol="0" anchor="t">
            <a:no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defTabSz="914330">
              <a:spcBef>
                <a:spcPts val="0"/>
              </a:spcBef>
              <a:buNone/>
            </a:pPr>
            <a:r>
              <a:rPr lang="en-US">
                <a:solidFill>
                  <a:srgbClr val="211A52"/>
                </a:solidFill>
              </a:rPr>
              <a:t>Climate change, urbanization, resource scarcity, population development and global migration pose major societal challenges in which research within the field of civil engineering and the built environment play a crucial role. </a:t>
            </a:r>
            <a:r>
              <a:rPr lang="en-US"/>
              <a:t/>
            </a:r>
            <a:br>
              <a:rPr lang="en-US"/>
            </a:br>
            <a:r>
              <a:rPr lang="en-US">
                <a:solidFill>
                  <a:srgbClr val="211A52"/>
                </a:solidFill>
              </a:rPr>
              <a:t>We address these challenges. </a:t>
            </a:r>
            <a:endParaRPr lang="en-US">
              <a:solidFill>
                <a:srgbClr val="211A52"/>
              </a:solidFill>
              <a:cs typeface="Arial"/>
            </a:endParaRPr>
          </a:p>
          <a:p>
            <a:pPr marL="0" lvl="0" indent="0" defTabSz="914330">
              <a:spcBef>
                <a:spcPts val="0"/>
              </a:spcBef>
              <a:buNone/>
            </a:pPr>
            <a:endParaRPr lang="en-US">
              <a:solidFill>
                <a:srgbClr val="211A52"/>
              </a:solidFill>
              <a:cs typeface="Arial"/>
            </a:endParaRPr>
          </a:p>
          <a:p>
            <a:pPr marL="0" lvl="0" indent="0" defTabSz="914330">
              <a:spcBef>
                <a:spcPts val="0"/>
              </a:spcBef>
              <a:buNone/>
            </a:pPr>
            <a:r>
              <a:rPr lang="en-US">
                <a:solidFill>
                  <a:srgbClr val="211A52"/>
                </a:solidFill>
              </a:rPr>
              <a:t>We are rooted in the field of engineering, which is combined with important elements from the social sciences and humanities. This academic breadth is a strength since it offers the opportunity to research, advise and educate with a holistic approach solving the complex problems within urbanization, housing, construction and civil engineering.</a:t>
            </a:r>
            <a:endParaRPr lang="da-DK">
              <a:solidFill>
                <a:srgbClr val="211A52"/>
              </a:solidFill>
            </a:endParaRPr>
          </a:p>
        </p:txBody>
      </p:sp>
      <p:sp>
        <p:nvSpPr>
          <p:cNvPr id="9" name="Tekstfelt 8"/>
          <p:cNvSpPr txBox="1"/>
          <p:nvPr/>
        </p:nvSpPr>
        <p:spPr>
          <a:xfrm>
            <a:off x="8893833" y="2200186"/>
            <a:ext cx="2691442" cy="369332"/>
          </a:xfrm>
          <a:prstGeom prst="rect">
            <a:avLst/>
          </a:prstGeom>
          <a:noFill/>
        </p:spPr>
        <p:txBody>
          <a:bodyPr wrap="square" rtlCol="0">
            <a:spAutoFit/>
          </a:bodyPr>
          <a:lstStyle/>
          <a:p>
            <a:r>
              <a:rPr lang="da-DK" i="1">
                <a:solidFill>
                  <a:srgbClr val="FF0000"/>
                </a:solidFill>
              </a:rPr>
              <a:t>Indsæt relevant billede</a:t>
            </a:r>
          </a:p>
        </p:txBody>
      </p:sp>
      <p:pic>
        <p:nvPicPr>
          <p:cNvPr id="13" name="Pladsholder til billede 12"/>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l="37328" t="505" r="4715" b="38175"/>
          <a:stretch/>
        </p:blipFill>
        <p:spPr/>
      </p:pic>
      <p:sp>
        <p:nvSpPr>
          <p:cNvPr id="14" name="Tekstfelt 13"/>
          <p:cNvSpPr txBox="1"/>
          <p:nvPr/>
        </p:nvSpPr>
        <p:spPr>
          <a:xfrm>
            <a:off x="8601932" y="2720246"/>
            <a:ext cx="2416046" cy="646331"/>
          </a:xfrm>
          <a:prstGeom prst="rect">
            <a:avLst/>
          </a:prstGeom>
          <a:noFill/>
        </p:spPr>
        <p:txBody>
          <a:bodyPr wrap="none" rtlCol="0">
            <a:spAutoFit/>
          </a:bodyPr>
          <a:lstStyle/>
          <a:p>
            <a:r>
              <a:rPr lang="da-DK" sz="3600">
                <a:solidFill>
                  <a:schemeClr val="bg1"/>
                </a:solidFill>
              </a:rPr>
              <a:t>AALBORG</a:t>
            </a:r>
          </a:p>
        </p:txBody>
      </p:sp>
      <p:sp>
        <p:nvSpPr>
          <p:cNvPr id="15" name="Tekstfelt 14"/>
          <p:cNvSpPr txBox="1"/>
          <p:nvPr/>
        </p:nvSpPr>
        <p:spPr>
          <a:xfrm>
            <a:off x="8158005" y="6211669"/>
            <a:ext cx="3467616" cy="646331"/>
          </a:xfrm>
          <a:prstGeom prst="rect">
            <a:avLst/>
          </a:prstGeom>
          <a:noFill/>
        </p:spPr>
        <p:txBody>
          <a:bodyPr wrap="none" rtlCol="0">
            <a:spAutoFit/>
          </a:bodyPr>
          <a:lstStyle/>
          <a:p>
            <a:r>
              <a:rPr lang="da-DK" sz="3600">
                <a:solidFill>
                  <a:schemeClr val="bg1"/>
                </a:solidFill>
              </a:rPr>
              <a:t>COPENHAGEN</a:t>
            </a:r>
          </a:p>
        </p:txBody>
      </p:sp>
    </p:spTree>
    <p:extLst>
      <p:ext uri="{BB962C8B-B14F-4D97-AF65-F5344CB8AC3E}">
        <p14:creationId xmlns:p14="http://schemas.microsoft.com/office/powerpoint/2010/main" val="560860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20</a:t>
            </a:fld>
            <a:endParaRPr lang="en-US"/>
          </a:p>
        </p:txBody>
      </p:sp>
      <p:sp>
        <p:nvSpPr>
          <p:cNvPr id="9" name="Titel 8"/>
          <p:cNvSpPr>
            <a:spLocks noGrp="1"/>
          </p:cNvSpPr>
          <p:nvPr>
            <p:ph type="title"/>
          </p:nvPr>
        </p:nvSpPr>
        <p:spPr>
          <a:xfrm>
            <a:off x="587374" y="373446"/>
            <a:ext cx="6663171" cy="1471230"/>
          </a:xfrm>
        </p:spPr>
        <p:txBody>
          <a:bodyPr/>
          <a:lstStyle/>
          <a:p>
            <a:r>
              <a:rPr lang="en-GB">
                <a:latin typeface="Arial" panose="020B0604020202020204" pitchFamily="34" charset="0"/>
                <a:cs typeface="Arial" panose="020B0604020202020204" pitchFamily="34" charset="0"/>
              </a:rPr>
              <a:t>DIVISION OF BUILDING TECHNOLOGY AND MANAGEMENT</a:t>
            </a:r>
            <a:endParaRPr lang="da-DK"/>
          </a:p>
        </p:txBody>
      </p:sp>
      <p:sp>
        <p:nvSpPr>
          <p:cNvPr id="12" name="Pladsholder til tekst 5"/>
          <p:cNvSpPr>
            <a:spLocks noGrp="1"/>
          </p:cNvSpPr>
          <p:nvPr>
            <p:ph type="body" sz="quarter" idx="12"/>
          </p:nvPr>
        </p:nvSpPr>
        <p:spPr>
          <a:xfrm>
            <a:off x="583406" y="2503055"/>
            <a:ext cx="4687094" cy="3364345"/>
          </a:xfrm>
        </p:spPr>
        <p:txBody>
          <a:bodyPr>
            <a:normAutofit/>
          </a:bodyPr>
          <a:lstStyle/>
          <a:p>
            <a:pPr marL="0" indent="0">
              <a:buNone/>
            </a:pPr>
            <a:r>
              <a:rPr lang="da-DK" sz="1800">
                <a:latin typeface="Arial" panose="020B0604020202020204" pitchFamily="34" charset="0"/>
                <a:cs typeface="Arial" panose="020B0604020202020204" pitchFamily="34" charset="0"/>
              </a:rPr>
              <a:t>KEY COMPETENCES:</a:t>
            </a:r>
            <a:br>
              <a:rPr lang="da-DK" sz="1800">
                <a:latin typeface="Arial" panose="020B0604020202020204" pitchFamily="34" charset="0"/>
                <a:cs typeface="Arial" panose="020B0604020202020204" pitchFamily="34" charset="0"/>
              </a:rPr>
            </a:br>
            <a:endParaRPr lang="da-DK" sz="1800">
              <a:latin typeface="Arial" panose="020B0604020202020204" pitchFamily="34" charset="0"/>
              <a:cs typeface="Arial" panose="020B0604020202020204" pitchFamily="34" charset="0"/>
            </a:endParaRPr>
          </a:p>
          <a:p>
            <a:r>
              <a:rPr lang="en-GB"/>
              <a:t>Building physics</a:t>
            </a:r>
          </a:p>
          <a:p>
            <a:r>
              <a:rPr lang="en-GB"/>
              <a:t>Structural engineering</a:t>
            </a:r>
          </a:p>
          <a:p>
            <a:r>
              <a:rPr lang="en-GB"/>
              <a:t>Construction management</a:t>
            </a:r>
          </a:p>
          <a:p>
            <a:r>
              <a:rPr lang="en-GB"/>
              <a:t>Innovation</a:t>
            </a:r>
          </a:p>
          <a:p>
            <a:r>
              <a:rPr lang="en-GB"/>
              <a:t>Digitalisation and data</a:t>
            </a:r>
          </a:p>
        </p:txBody>
      </p:sp>
      <p:pic>
        <p:nvPicPr>
          <p:cNvPr id="10" name="Pladsholder til billede 9"/>
          <p:cNvPicPr>
            <a:picLocks noGrp="1"/>
          </p:cNvPicPr>
          <p:nvPr>
            <p:ph type="pic" sz="quarter" idx="4294967295"/>
          </p:nvPr>
        </p:nvPicPr>
        <p:blipFill>
          <a:blip r:embed="rId2" cstate="hqprint">
            <a:extLst>
              <a:ext uri="{28A0092B-C50C-407E-A947-70E740481C1C}">
                <a14:useLocalDpi xmlns:a14="http://schemas.microsoft.com/office/drawing/2010/main" val="0"/>
              </a:ext>
            </a:extLst>
          </a:blip>
          <a:srcRect l="30592" r="30592"/>
          <a:stretch>
            <a:fillRect/>
          </a:stretch>
        </p:blipFill>
        <p:spPr>
          <a:xfrm rot="5400000">
            <a:off x="9361661" y="519150"/>
            <a:ext cx="3349488" cy="2311190"/>
          </a:xfrm>
          <a:prstGeom prst="rect">
            <a:avLst/>
          </a:prstGeom>
        </p:spPr>
      </p:pic>
      <p:pic>
        <p:nvPicPr>
          <p:cNvPr id="11" name="Picture 2"/>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l="24270" r="24270"/>
          <a:stretch>
            <a:fillRect/>
          </a:stretch>
        </p:blipFill>
        <p:spPr bwMode="auto">
          <a:xfrm>
            <a:off x="7427913" y="3489325"/>
            <a:ext cx="2311400" cy="336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ladsholder til billede 16" descr="\\SBI.AAU.DK\Users\rup\Downloads\20200219_132258.jpg"/>
          <p:cNvPicPr>
            <a:picLocks noGrp="1"/>
          </p:cNvPicPr>
          <p:nvPr>
            <p:ph type="pic" sz="quarter" idx="4294967295"/>
          </p:nvPr>
        </p:nvPicPr>
        <p:blipFill>
          <a:blip r:embed="rId4" cstate="hqprint">
            <a:extLst>
              <a:ext uri="{28A0092B-C50C-407E-A947-70E740481C1C}">
                <a14:useLocalDpi xmlns:a14="http://schemas.microsoft.com/office/drawing/2010/main" val="0"/>
              </a:ext>
            </a:extLst>
          </a:blip>
          <a:srcRect l="3997" r="3997"/>
          <a:stretch>
            <a:fillRect/>
          </a:stretch>
        </p:blipFill>
        <p:spPr bwMode="auto">
          <a:xfrm>
            <a:off x="7427913" y="0"/>
            <a:ext cx="2311400" cy="3349625"/>
          </a:xfrm>
          <a:prstGeom prst="rect">
            <a:avLst/>
          </a:prstGeom>
          <a:noFill/>
          <a:ln>
            <a:noFill/>
          </a:ln>
        </p:spPr>
      </p:pic>
      <p:pic>
        <p:nvPicPr>
          <p:cNvPr id="18" name="Picture 7" descr="IMG_1195"/>
          <p:cNvPicPr>
            <a:picLocks noGrp="1" noChangeAspect="1" noChangeArrowheads="1"/>
          </p:cNvPicPr>
          <p:nvPr>
            <p:ph type="pic" sz="quarter" idx="4294967295"/>
          </p:nvPr>
        </p:nvPicPr>
        <p:blipFill>
          <a:blip r:embed="rId5">
            <a:extLst>
              <a:ext uri="{28A0092B-C50C-407E-A947-70E740481C1C}">
                <a14:useLocalDpi xmlns:a14="http://schemas.microsoft.com/office/drawing/2010/main" val="0"/>
              </a:ext>
            </a:extLst>
          </a:blip>
          <a:srcRect l="4275" r="4275"/>
          <a:stretch>
            <a:fillRect/>
          </a:stretch>
        </p:blipFill>
        <p:spPr bwMode="auto">
          <a:xfrm>
            <a:off x="9880600" y="3489325"/>
            <a:ext cx="23114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ladsholder til billede 5"/>
          <p:cNvPicPr>
            <a:picLocks noChangeAspect="1"/>
          </p:cNvPicPr>
          <p:nvPr/>
        </p:nvPicPr>
        <p:blipFill rotWithShape="1">
          <a:blip r:embed="rId6" cstate="screen">
            <a:extLst>
              <a:ext uri="{28A0092B-C50C-407E-A947-70E740481C1C}">
                <a14:useLocalDpi xmlns:a14="http://schemas.microsoft.com/office/drawing/2010/main"/>
              </a:ext>
            </a:extLst>
          </a:blip>
          <a:srcRect l="42674" t="181" r="13520" b="-181"/>
          <a:stretch/>
        </p:blipFill>
        <p:spPr>
          <a:xfrm>
            <a:off x="9880810" y="3489325"/>
            <a:ext cx="2311191" cy="3349488"/>
          </a:xfrm>
          <a:prstGeom prst="rect">
            <a:avLst/>
          </a:prstGeom>
        </p:spPr>
      </p:pic>
    </p:spTree>
    <p:extLst>
      <p:ext uri="{BB962C8B-B14F-4D97-AF65-F5344CB8AC3E}">
        <p14:creationId xmlns:p14="http://schemas.microsoft.com/office/powerpoint/2010/main" val="278952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21</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921790"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US" sz="3200"/>
              <a:t>CONSTRUCTION MANAGEMENT AND INNOVATION</a:t>
            </a:r>
            <a:r>
              <a:rPr lang="en-US" sz="3200">
                <a:solidFill>
                  <a:schemeClr val="tx1">
                    <a:lumMod val="50000"/>
                  </a:schemeClr>
                </a:solidFill>
              </a:rPr>
              <a:t/>
            </a:r>
            <a:br>
              <a:rPr lang="en-US" sz="3200">
                <a:solidFill>
                  <a:schemeClr val="tx1">
                    <a:lumMod val="50000"/>
                  </a:schemeClr>
                </a:solidFill>
              </a:rPr>
            </a:br>
            <a:r>
              <a:rPr lang="da-DK" sz="3200">
                <a:solidFill>
                  <a:schemeClr val="tx2">
                    <a:lumMod val="75000"/>
                  </a:schemeClr>
                </a:solidFill>
              </a:rPr>
              <a:t>RESEARCH GROUP</a:t>
            </a:r>
          </a:p>
        </p:txBody>
      </p:sp>
      <p:sp>
        <p:nvSpPr>
          <p:cNvPr id="13" name="Pladsholder til tekst 6"/>
          <p:cNvSpPr txBox="1">
            <a:spLocks/>
          </p:cNvSpPr>
          <p:nvPr/>
        </p:nvSpPr>
        <p:spPr>
          <a:xfrm>
            <a:off x="587375" y="2983346"/>
            <a:ext cx="5231534" cy="3371272"/>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p>
          <a:p>
            <a:pPr lvl="0"/>
            <a:r>
              <a:rPr lang="en-GB"/>
              <a:t>Digitalisation and big data </a:t>
            </a:r>
            <a:endParaRPr lang="da-DK"/>
          </a:p>
          <a:p>
            <a:pPr lvl="0"/>
            <a:r>
              <a:rPr lang="en-GB"/>
              <a:t>Procurement and collaboration </a:t>
            </a:r>
            <a:endParaRPr lang="da-DK"/>
          </a:p>
          <a:p>
            <a:pPr lvl="0"/>
            <a:r>
              <a:rPr lang="en-GB"/>
              <a:t>Users and technologies</a:t>
            </a:r>
            <a:endParaRPr lang="da-DK"/>
          </a:p>
          <a:p>
            <a:pPr lvl="0"/>
            <a:r>
              <a:rPr lang="en-GB"/>
              <a:t>Productivity development</a:t>
            </a:r>
            <a:endParaRPr lang="da-DK"/>
          </a:p>
          <a:p>
            <a:pPr lvl="0"/>
            <a:r>
              <a:rPr lang="en-GB"/>
              <a:t>Regulation and framework conditions</a:t>
            </a:r>
            <a:endParaRPr lang="da-DK"/>
          </a:p>
        </p:txBody>
      </p:sp>
      <p:pic>
        <p:nvPicPr>
          <p:cNvPr id="7" name="Pladsholder til billede 9"/>
          <p:cNvPicPr>
            <a:picLocks/>
          </p:cNvPicPr>
          <p:nvPr/>
        </p:nvPicPr>
        <p:blipFill>
          <a:blip r:embed="rId4">
            <a:extLst>
              <a:ext uri="{28A0092B-C50C-407E-A947-70E740481C1C}">
                <a14:useLocalDpi xmlns:a14="http://schemas.microsoft.com/office/drawing/2010/main" val="0"/>
              </a:ext>
            </a:extLst>
          </a:blip>
          <a:srcRect l="24033" r="24033"/>
          <a:stretch>
            <a:fillRect/>
          </a:stretch>
        </p:blipFill>
        <p:spPr bwMode="auto">
          <a:xfrm>
            <a:off x="7438768" y="-940537"/>
            <a:ext cx="4753232" cy="6858000"/>
          </a:xfrm>
          <a:prstGeom prst="rect">
            <a:avLst/>
          </a:prstGeom>
          <a:noFill/>
          <a:ln w="19050">
            <a:solidFill>
              <a:schemeClr val="bg1">
                <a:lumMod val="50000"/>
              </a:schemeClr>
            </a:solidFill>
          </a:ln>
        </p:spPr>
      </p:pic>
    </p:spTree>
    <p:extLst>
      <p:ext uri="{BB962C8B-B14F-4D97-AF65-F5344CB8AC3E}">
        <p14:creationId xmlns:p14="http://schemas.microsoft.com/office/powerpoint/2010/main" val="155108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a:xfrm>
            <a:off x="7438768" y="-759692"/>
            <a:ext cx="4753232" cy="6858000"/>
          </a:xfrm>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22</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769316"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US" sz="3200"/>
              <a:t>BUILDING PHYSICS AND STRUCTURAL ENGINEERING</a:t>
            </a:r>
            <a:r>
              <a:rPr lang="en-US" sz="3200">
                <a:solidFill>
                  <a:schemeClr val="tx1">
                    <a:lumMod val="50000"/>
                  </a:schemeClr>
                </a:solidFill>
              </a:rPr>
              <a:t/>
            </a:r>
            <a:br>
              <a:rPr lang="en-US" sz="3200">
                <a:solidFill>
                  <a:schemeClr val="tx1">
                    <a:lumMod val="50000"/>
                  </a:schemeClr>
                </a:solidFill>
              </a:rPr>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231534" cy="363912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endParaRPr lang="da-DK"/>
          </a:p>
          <a:p>
            <a:r>
              <a:rPr lang="en-US"/>
              <a:t>Building envelope and building physics - design and buildability</a:t>
            </a:r>
          </a:p>
          <a:p>
            <a:r>
              <a:rPr lang="en-US"/>
              <a:t>Construction and safety</a:t>
            </a:r>
          </a:p>
          <a:p>
            <a:r>
              <a:rPr lang="en-US"/>
              <a:t>Building acoustics and sound insulation</a:t>
            </a:r>
          </a:p>
          <a:p>
            <a:r>
              <a:rPr lang="en-US"/>
              <a:t>Durability and service life</a:t>
            </a:r>
          </a:p>
          <a:p>
            <a:r>
              <a:rPr lang="en-US"/>
              <a:t>Documentation of new materials</a:t>
            </a:r>
          </a:p>
          <a:p>
            <a:r>
              <a:rPr lang="en-US"/>
              <a:t>Recycling and reuse of materials </a:t>
            </a:r>
          </a:p>
          <a:p>
            <a:r>
              <a:rPr lang="en-US"/>
              <a:t>Building regulations</a:t>
            </a:r>
          </a:p>
          <a:p>
            <a:r>
              <a:rPr lang="en-US"/>
              <a:t>Climate change</a:t>
            </a:r>
          </a:p>
        </p:txBody>
      </p:sp>
      <p:pic>
        <p:nvPicPr>
          <p:cNvPr id="9" name="Picture 2" descr="C:\Users\evm\AppData\Local\Microsoft\Windows\Temporary Internet Files\Content.Outlook\01A1ZE8Q\IMG_3265.JPG"/>
          <p:cNvPicPr>
            <a:picLocks/>
          </p:cNvPicPr>
          <p:nvPr/>
        </p:nvPicPr>
        <p:blipFill rotWithShape="1">
          <a:blip r:embed="rId4" cstate="print">
            <a:extLst>
              <a:ext uri="{28A0092B-C50C-407E-A947-70E740481C1C}">
                <a14:useLocalDpi xmlns:a14="http://schemas.microsoft.com/office/drawing/2010/main" val="0"/>
              </a:ext>
            </a:extLst>
          </a:blip>
          <a:srcRect l="24010" r="24010"/>
          <a:stretch/>
        </p:blipFill>
        <p:spPr bwMode="auto">
          <a:xfrm>
            <a:off x="7356690" y="480983"/>
            <a:ext cx="4753232" cy="614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81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23</a:t>
            </a:fld>
            <a:endParaRPr lang="en-US"/>
          </a:p>
        </p:txBody>
      </p:sp>
      <p:sp>
        <p:nvSpPr>
          <p:cNvPr id="9" name="Titel 8"/>
          <p:cNvSpPr>
            <a:spLocks noGrp="1"/>
          </p:cNvSpPr>
          <p:nvPr>
            <p:ph type="title"/>
          </p:nvPr>
        </p:nvSpPr>
        <p:spPr>
          <a:xfrm>
            <a:off x="587374" y="373446"/>
            <a:ext cx="6663171" cy="1471230"/>
          </a:xfrm>
        </p:spPr>
        <p:txBody>
          <a:bodyPr/>
          <a:lstStyle/>
          <a:p>
            <a:r>
              <a:rPr lang="en-GB" sz="3200">
                <a:latin typeface="Arial" panose="020B0604020202020204" pitchFamily="34" charset="0"/>
                <a:cs typeface="Arial" panose="020B0604020202020204" pitchFamily="34" charset="0"/>
              </a:rPr>
              <a:t>DIVISION OF ENERGY EFFICIENCY, INDOOR CLIMATE AND SUSTAINABILITY OF BUILDINGS</a:t>
            </a:r>
            <a:endParaRPr lang="da-DK" sz="3200"/>
          </a:p>
        </p:txBody>
      </p:sp>
      <p:sp>
        <p:nvSpPr>
          <p:cNvPr id="12" name="Pladsholder til tekst 5"/>
          <p:cNvSpPr>
            <a:spLocks noGrp="1"/>
          </p:cNvSpPr>
          <p:nvPr>
            <p:ph type="body" sz="quarter" idx="12"/>
          </p:nvPr>
        </p:nvSpPr>
        <p:spPr>
          <a:xfrm>
            <a:off x="583406" y="3011055"/>
            <a:ext cx="4687094" cy="3364345"/>
          </a:xfrm>
        </p:spPr>
        <p:txBody>
          <a:bodyPr>
            <a:normAutofit/>
          </a:bodyPr>
          <a:lstStyle/>
          <a:p>
            <a:pPr marL="0" indent="0">
              <a:buNone/>
            </a:pPr>
            <a:r>
              <a:rPr lang="da-DK" sz="1800">
                <a:latin typeface="Arial" panose="020B0604020202020204" pitchFamily="34" charset="0"/>
                <a:cs typeface="Arial" panose="020B0604020202020204" pitchFamily="34" charset="0"/>
              </a:rPr>
              <a:t>KEY COMPETENCES:</a:t>
            </a:r>
          </a:p>
          <a:p>
            <a:r>
              <a:rPr lang="en-GB"/>
              <a:t>Low-energy buildings</a:t>
            </a:r>
          </a:p>
          <a:p>
            <a:r>
              <a:rPr lang="en-GB">
                <a:latin typeface="Arial" panose="020B0604020202020204" pitchFamily="34" charset="0"/>
                <a:cs typeface="Arial" panose="020B0604020202020204" pitchFamily="34" charset="0"/>
              </a:rPr>
              <a:t>Energy efficiency</a:t>
            </a:r>
          </a:p>
          <a:p>
            <a:r>
              <a:rPr lang="en-GB">
                <a:latin typeface="Arial" panose="020B0604020202020204" pitchFamily="34" charset="0"/>
                <a:cs typeface="Arial" panose="020B0604020202020204" pitchFamily="34" charset="0"/>
              </a:rPr>
              <a:t>Sustainability</a:t>
            </a:r>
            <a:endParaRPr lang="en-GB"/>
          </a:p>
          <a:p>
            <a:r>
              <a:rPr lang="en-GB"/>
              <a:t>Indoor climate</a:t>
            </a:r>
          </a:p>
          <a:p>
            <a:r>
              <a:rPr lang="en-GB"/>
              <a:t>Ventilation</a:t>
            </a:r>
          </a:p>
          <a:p>
            <a:r>
              <a:rPr lang="en-GB"/>
              <a:t>Light in buildings</a:t>
            </a:r>
          </a:p>
        </p:txBody>
      </p:sp>
      <p:pic>
        <p:nvPicPr>
          <p:cNvPr id="10" name="Pladsholder til billede 16"/>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25658" r="25658"/>
          <a:stretch/>
        </p:blipFill>
        <p:spPr>
          <a:xfrm>
            <a:off x="7427913" y="0"/>
            <a:ext cx="2311400" cy="3349625"/>
          </a:xfrm>
          <a:prstGeom prst="rect">
            <a:avLst/>
          </a:prstGeom>
          <a:pattFill prst="pct10">
            <a:fgClr>
              <a:schemeClr val="tx1"/>
            </a:fgClr>
            <a:bgClr>
              <a:schemeClr val="bg1"/>
            </a:bgClr>
          </a:pattFill>
          <a:ln w="3175">
            <a:solidFill>
              <a:schemeClr val="tx1"/>
            </a:solidFill>
          </a:ln>
        </p:spPr>
      </p:pic>
      <p:pic>
        <p:nvPicPr>
          <p:cNvPr id="11" name="Pladsholder til billede 3"/>
          <p:cNvPicPr>
            <a:picLocks noGrp="1" noChangeAspect="1"/>
          </p:cNvPicPr>
          <p:nvPr>
            <p:ph type="pic" sz="quarter" idx="4294967295"/>
          </p:nvPr>
        </p:nvPicPr>
        <p:blipFill>
          <a:blip r:embed="rId3"/>
          <a:srcRect l="23878" r="23878"/>
          <a:stretch>
            <a:fillRect/>
          </a:stretch>
        </p:blipFill>
        <p:spPr>
          <a:xfrm>
            <a:off x="9880600" y="0"/>
            <a:ext cx="2311400" cy="3349625"/>
          </a:xfrm>
          <a:prstGeom prst="rect">
            <a:avLst/>
          </a:prstGeom>
          <a:pattFill prst="pct10">
            <a:fgClr>
              <a:schemeClr val="tx1"/>
            </a:fgClr>
            <a:bgClr>
              <a:schemeClr val="bg1"/>
            </a:bgClr>
          </a:pattFill>
        </p:spPr>
      </p:pic>
      <p:pic>
        <p:nvPicPr>
          <p:cNvPr id="17" name="Picture Placeholder 2"/>
          <p:cNvPicPr>
            <a:picLocks noGrp="1" noChangeAspect="1"/>
          </p:cNvPicPr>
          <p:nvPr>
            <p:ph type="pic" sz="quarter" idx="4294967295"/>
          </p:nvPr>
        </p:nvPicPr>
        <p:blipFill>
          <a:blip r:embed="rId4" cstate="hqprint">
            <a:extLst>
              <a:ext uri="{28A0092B-C50C-407E-A947-70E740481C1C}">
                <a14:useLocalDpi xmlns:a14="http://schemas.microsoft.com/office/drawing/2010/main" val="0"/>
              </a:ext>
            </a:extLst>
          </a:blip>
          <a:srcRect l="24272" r="24272"/>
          <a:stretch>
            <a:fillRect/>
          </a:stretch>
        </p:blipFill>
        <p:spPr>
          <a:xfrm>
            <a:off x="7427913" y="3489325"/>
            <a:ext cx="2311400" cy="3368675"/>
          </a:xfrm>
          <a:prstGeom prst="rect">
            <a:avLst/>
          </a:prstGeom>
          <a:pattFill prst="pct10">
            <a:fgClr>
              <a:schemeClr val="tx1"/>
            </a:fgClr>
            <a:bgClr>
              <a:schemeClr val="bg1"/>
            </a:bgClr>
          </a:pattFill>
        </p:spPr>
      </p:pic>
      <p:pic>
        <p:nvPicPr>
          <p:cNvPr id="18" name="Pladsholder til billede 7">
            <a:extLst>
              <a:ext uri="{FF2B5EF4-FFF2-40B4-BE49-F238E27FC236}">
                <a16:creationId xmlns:a16="http://schemas.microsoft.com/office/drawing/2014/main" id="{5BB221B6-EB74-4EBF-AFF4-0284DB73E419}"/>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20769" r="20769"/>
          <a:stretch/>
        </p:blipFill>
        <p:spPr>
          <a:xfrm>
            <a:off x="9880600" y="3489325"/>
            <a:ext cx="2311400" cy="3368675"/>
          </a:xfrm>
          <a:prstGeom prst="rect">
            <a:avLst/>
          </a:prstGeom>
          <a:pattFill prst="pct10">
            <a:fgClr>
              <a:schemeClr val="tx1"/>
            </a:fgClr>
            <a:bgClr>
              <a:schemeClr val="bg1"/>
            </a:bgClr>
          </a:pattFill>
        </p:spPr>
      </p:pic>
    </p:spTree>
    <p:extLst>
      <p:ext uri="{BB962C8B-B14F-4D97-AF65-F5344CB8AC3E}">
        <p14:creationId xmlns:p14="http://schemas.microsoft.com/office/powerpoint/2010/main" val="180044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24</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769316"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US" sz="3200"/>
              <a:t>SUSTAINABILITY OF BUILDINGS</a:t>
            </a:r>
            <a:r>
              <a:rPr lang="en-US" sz="3200">
                <a:solidFill>
                  <a:schemeClr val="tx1">
                    <a:lumMod val="50000"/>
                  </a:schemeClr>
                </a:solidFill>
              </a:rPr>
              <a:t/>
            </a:r>
            <a:br>
              <a:rPr lang="en-US" sz="3200">
                <a:solidFill>
                  <a:schemeClr val="tx1">
                    <a:lumMod val="50000"/>
                  </a:schemeClr>
                </a:solidFill>
              </a:rPr>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231534" cy="363912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100"/>
              <a:t>RESEARCH FOCUS</a:t>
            </a:r>
            <a:endParaRPr lang="en-US"/>
          </a:p>
          <a:p>
            <a:r>
              <a:rPr lang="en-US"/>
              <a:t>Sustainability assessment of buildings</a:t>
            </a:r>
          </a:p>
          <a:p>
            <a:r>
              <a:rPr lang="en-US"/>
              <a:t>Life Cycle Assessment (LCA)</a:t>
            </a:r>
          </a:p>
          <a:p>
            <a:r>
              <a:rPr lang="en-US"/>
              <a:t>Circular economy</a:t>
            </a:r>
          </a:p>
          <a:p>
            <a:r>
              <a:rPr lang="en-US"/>
              <a:t>Materials and design strategies</a:t>
            </a:r>
          </a:p>
          <a:p>
            <a:r>
              <a:rPr lang="en-US"/>
              <a:t>Climate change impact</a:t>
            </a:r>
          </a:p>
          <a:p>
            <a:r>
              <a:rPr lang="en-US"/>
              <a:t>Embodied carbon</a:t>
            </a:r>
          </a:p>
        </p:txBody>
      </p:sp>
      <p:pic>
        <p:nvPicPr>
          <p:cNvPr id="9" name="Picture 2" descr="Livscyklusvurderinger anvendes til at analysere miljøpåvirkningen fra produkter set over hele livscyklussen. For en bygning omfatter dette typisk produktion af byggevarer, transport og energi til opførsel af bygningen, energi- og materialeforbruget gennem bygningens brugsfase samt bortskaffelse og mulighed for genanvendelse af materialerne ved endt levetid. &#10;Illustration: Michael Ulf Be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0193" y="1414463"/>
            <a:ext cx="4790382" cy="451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0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25</a:t>
            </a:fld>
            <a:endParaRPr lang="en-US"/>
          </a:p>
        </p:txBody>
      </p:sp>
      <p:sp>
        <p:nvSpPr>
          <p:cNvPr id="12" name="Titel 1"/>
          <p:cNvSpPr txBox="1">
            <a:spLocks/>
          </p:cNvSpPr>
          <p:nvPr/>
        </p:nvSpPr>
        <p:spPr>
          <a:xfrm>
            <a:off x="587374" y="359273"/>
            <a:ext cx="6769316"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3200">
                <a:solidFill>
                  <a:srgbClr val="002060"/>
                </a:solidFill>
                <a:latin typeface="Arial" panose="020B0604020202020204" pitchFamily="34" charset="0"/>
                <a:cs typeface="Arial" panose="020B0604020202020204" pitchFamily="34" charset="0"/>
              </a:rPr>
              <a:t>ENERGY EFFICIENCY</a:t>
            </a:r>
            <a:r>
              <a:rPr lang="da-DK" sz="3200"/>
              <a:t/>
            </a:r>
            <a:br>
              <a:rPr lang="da-DK" sz="3200"/>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4918276" cy="3639127"/>
          </a:xfrm>
          <a:prstGeom prst="rect">
            <a:avLst/>
          </a:prstGeom>
        </p:spPr>
        <p:txBody>
          <a:bodyPr vert="horz" lIns="0" tIns="45720" rIns="0" bIns="45720" rtlCol="0">
            <a:normAutofit lnSpcReduction="10000"/>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endParaRPr lang="en-GB"/>
          </a:p>
          <a:p>
            <a:r>
              <a:rPr lang="en-US"/>
              <a:t>Energy efficiency </a:t>
            </a:r>
          </a:p>
          <a:p>
            <a:r>
              <a:rPr lang="en-US"/>
              <a:t>Heating and energy consumption</a:t>
            </a:r>
          </a:p>
          <a:p>
            <a:r>
              <a:rPr lang="en-US"/>
              <a:t>Integrated energy production in buildings </a:t>
            </a:r>
          </a:p>
          <a:p>
            <a:r>
              <a:rPr lang="en-US"/>
              <a:t>Energy requirements in building regulation</a:t>
            </a:r>
          </a:p>
          <a:p>
            <a:r>
              <a:rPr lang="en-US"/>
              <a:t>Zero-energy and plus-energy buildings</a:t>
            </a:r>
          </a:p>
          <a:p>
            <a:r>
              <a:rPr lang="en-US"/>
              <a:t>Thermal comfort in low-energy buildings</a:t>
            </a:r>
          </a:p>
          <a:p>
            <a:r>
              <a:rPr lang="en-US"/>
              <a:t>Demonstration projects</a:t>
            </a:r>
          </a:p>
          <a:p>
            <a:r>
              <a:rPr lang="en-US"/>
              <a:t>New tools for calculation of energy demand and indoor climate</a:t>
            </a:r>
          </a:p>
          <a:p>
            <a:r>
              <a:rPr lang="en-US"/>
              <a:t>User experiences and satisfaction with energy-efficient construction</a:t>
            </a:r>
          </a:p>
        </p:txBody>
      </p:sp>
      <p:pic>
        <p:nvPicPr>
          <p:cNvPr id="7" name="Pladsholder til indhold 5"/>
          <p:cNvPicPr>
            <a:picLocks noChangeAspect="1"/>
          </p:cNvPicPr>
          <p:nvPr/>
        </p:nvPicPr>
        <p:blipFill>
          <a:blip r:embed="rId4"/>
          <a:stretch>
            <a:fillRect/>
          </a:stretch>
        </p:blipFill>
        <p:spPr>
          <a:xfrm>
            <a:off x="7438768" y="1235436"/>
            <a:ext cx="4550308" cy="2450166"/>
          </a:xfrm>
          <a:prstGeom prst="rect">
            <a:avLst/>
          </a:prstGeom>
        </p:spPr>
      </p:pic>
      <p:pic>
        <p:nvPicPr>
          <p:cNvPr id="9" name="Billede 8"/>
          <p:cNvPicPr>
            <a:picLocks noChangeAspect="1"/>
          </p:cNvPicPr>
          <p:nvPr/>
        </p:nvPicPr>
        <p:blipFill>
          <a:blip r:embed="rId5"/>
          <a:stretch>
            <a:fillRect/>
          </a:stretch>
        </p:blipFill>
        <p:spPr>
          <a:xfrm>
            <a:off x="7438768" y="4237086"/>
            <a:ext cx="4550308" cy="1848563"/>
          </a:xfrm>
          <a:prstGeom prst="rect">
            <a:avLst/>
          </a:prstGeom>
        </p:spPr>
      </p:pic>
    </p:spTree>
    <p:extLst>
      <p:ext uri="{BB962C8B-B14F-4D97-AF65-F5344CB8AC3E}">
        <p14:creationId xmlns:p14="http://schemas.microsoft.com/office/powerpoint/2010/main" val="255814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26</a:t>
            </a:fld>
            <a:endParaRPr lang="en-US"/>
          </a:p>
        </p:txBody>
      </p:sp>
      <p:sp>
        <p:nvSpPr>
          <p:cNvPr id="12" name="Titel 1"/>
          <p:cNvSpPr txBox="1">
            <a:spLocks/>
          </p:cNvSpPr>
          <p:nvPr/>
        </p:nvSpPr>
        <p:spPr>
          <a:xfrm>
            <a:off x="587374" y="359273"/>
            <a:ext cx="6769316"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3200">
                <a:solidFill>
                  <a:srgbClr val="002060"/>
                </a:solidFill>
                <a:latin typeface="Arial" panose="020B0604020202020204" pitchFamily="34" charset="0"/>
                <a:cs typeface="Arial" panose="020B0604020202020204" pitchFamily="34" charset="0"/>
              </a:rPr>
              <a:t>HEATING VENTILATING AND AIR-CONDITIONING</a:t>
            </a:r>
            <a:r>
              <a:rPr lang="da-DK" sz="3200"/>
              <a:t/>
            </a:r>
            <a:br>
              <a:rPr lang="da-DK" sz="3200"/>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231534" cy="363912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endParaRPr lang="en-GB"/>
          </a:p>
          <a:p>
            <a:r>
              <a:rPr lang="en-US"/>
              <a:t>Energy efficient ventilation, heating and cooling in buildings</a:t>
            </a:r>
          </a:p>
          <a:p>
            <a:r>
              <a:rPr lang="en-US"/>
              <a:t>Thermal conditions in buildings</a:t>
            </a:r>
          </a:p>
          <a:p>
            <a:r>
              <a:rPr lang="en-US"/>
              <a:t>Air cleaning and filtration</a:t>
            </a:r>
          </a:p>
          <a:p>
            <a:r>
              <a:rPr lang="en-US"/>
              <a:t>Control systems</a:t>
            </a:r>
          </a:p>
          <a:p>
            <a:r>
              <a:rPr lang="en-US"/>
              <a:t>Communication between indoor climate systems and grids</a:t>
            </a:r>
            <a:endParaRPr lang="da-DK"/>
          </a:p>
          <a:p>
            <a:r>
              <a:rPr lang="en-US"/>
              <a:t>Near room temperature heating and cooling systems </a:t>
            </a:r>
          </a:p>
          <a:p>
            <a:r>
              <a:rPr lang="en-US"/>
              <a:t>Near room temperature district heating systems</a:t>
            </a:r>
            <a:endParaRPr lang="da-DK"/>
          </a:p>
        </p:txBody>
      </p:sp>
      <p:pic>
        <p:nvPicPr>
          <p:cNvPr id="9" name="Pladsholder til billede 3"/>
          <p:cNvPicPr>
            <a:picLocks noChangeAspect="1"/>
          </p:cNvPicPr>
          <p:nvPr/>
        </p:nvPicPr>
        <p:blipFill>
          <a:blip r:embed="rId4"/>
          <a:srcRect l="23764" r="23764"/>
          <a:stretch>
            <a:fillRect/>
          </a:stretch>
        </p:blipFill>
        <p:spPr>
          <a:xfrm>
            <a:off x="8287065" y="1387256"/>
            <a:ext cx="1106238" cy="1596089"/>
          </a:xfrm>
          <a:prstGeom prst="rect">
            <a:avLst/>
          </a:prstGeom>
          <a:pattFill prst="pct10">
            <a:fgClr>
              <a:schemeClr val="tx1"/>
            </a:fgClr>
            <a:bgClr>
              <a:schemeClr val="bg1"/>
            </a:bgClr>
          </a:pattFill>
        </p:spPr>
      </p:pic>
      <p:pic>
        <p:nvPicPr>
          <p:cNvPr id="10" name="Billede 9"/>
          <p:cNvPicPr>
            <a:picLocks noChangeAspect="1"/>
          </p:cNvPicPr>
          <p:nvPr/>
        </p:nvPicPr>
        <p:blipFill>
          <a:blip r:embed="rId5"/>
          <a:stretch>
            <a:fillRect/>
          </a:stretch>
        </p:blipFill>
        <p:spPr>
          <a:xfrm>
            <a:off x="8266545" y="5466583"/>
            <a:ext cx="3731420" cy="1381480"/>
          </a:xfrm>
          <a:prstGeom prst="rect">
            <a:avLst/>
          </a:prstGeom>
        </p:spPr>
      </p:pic>
      <p:pic>
        <p:nvPicPr>
          <p:cNvPr id="11" name="Billede 10"/>
          <p:cNvPicPr>
            <a:picLocks noChangeAspect="1"/>
          </p:cNvPicPr>
          <p:nvPr/>
        </p:nvPicPr>
        <p:blipFill>
          <a:blip r:embed="rId6"/>
          <a:stretch>
            <a:fillRect/>
          </a:stretch>
        </p:blipFill>
        <p:spPr>
          <a:xfrm>
            <a:off x="8039319" y="16768"/>
            <a:ext cx="3979436" cy="1360340"/>
          </a:xfrm>
          <a:prstGeom prst="rect">
            <a:avLst/>
          </a:prstGeom>
        </p:spPr>
      </p:pic>
      <p:pic>
        <p:nvPicPr>
          <p:cNvPr id="14" name="Billede 13"/>
          <p:cNvPicPr>
            <a:picLocks noChangeAspect="1"/>
          </p:cNvPicPr>
          <p:nvPr/>
        </p:nvPicPr>
        <p:blipFill>
          <a:blip r:embed="rId7"/>
          <a:stretch>
            <a:fillRect/>
          </a:stretch>
        </p:blipFill>
        <p:spPr>
          <a:xfrm>
            <a:off x="9393303" y="1409464"/>
            <a:ext cx="2614410" cy="1573881"/>
          </a:xfrm>
          <a:prstGeom prst="rect">
            <a:avLst/>
          </a:prstGeom>
        </p:spPr>
      </p:pic>
      <p:pic>
        <p:nvPicPr>
          <p:cNvPr id="15" name="Billede 14"/>
          <p:cNvPicPr>
            <a:picLocks noChangeAspect="1"/>
          </p:cNvPicPr>
          <p:nvPr/>
        </p:nvPicPr>
        <p:blipFill>
          <a:blip r:embed="rId8"/>
          <a:stretch>
            <a:fillRect/>
          </a:stretch>
        </p:blipFill>
        <p:spPr>
          <a:xfrm>
            <a:off x="8266545" y="3015702"/>
            <a:ext cx="3752209" cy="2479834"/>
          </a:xfrm>
          <a:prstGeom prst="rect">
            <a:avLst/>
          </a:prstGeom>
        </p:spPr>
      </p:pic>
    </p:spTree>
    <p:extLst>
      <p:ext uri="{BB962C8B-B14F-4D97-AF65-F5344CB8AC3E}">
        <p14:creationId xmlns:p14="http://schemas.microsoft.com/office/powerpoint/2010/main" val="357000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27</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769316"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3200">
                <a:solidFill>
                  <a:srgbClr val="002060"/>
                </a:solidFill>
                <a:latin typeface="Arial" panose="020B0604020202020204" pitchFamily="34" charset="0"/>
                <a:cs typeface="Arial" panose="020B0604020202020204" pitchFamily="34" charset="0"/>
              </a:rPr>
              <a:t>INDOOR HEALTH IMPACTS</a:t>
            </a:r>
            <a:r>
              <a:rPr lang="da-DK" sz="3200"/>
              <a:t/>
            </a:r>
            <a:br>
              <a:rPr lang="da-DK" sz="3200"/>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231534" cy="363912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endParaRPr lang="en-GB"/>
          </a:p>
          <a:p>
            <a:r>
              <a:rPr lang="en-GB"/>
              <a:t>Indoor air quality</a:t>
            </a:r>
          </a:p>
          <a:p>
            <a:r>
              <a:rPr lang="en-GB"/>
              <a:t>Indoor pollutions sources </a:t>
            </a:r>
          </a:p>
          <a:p>
            <a:r>
              <a:rPr lang="en-GB"/>
              <a:t>Thermal comfort</a:t>
            </a:r>
          </a:p>
          <a:p>
            <a:r>
              <a:rPr lang="en-GB"/>
              <a:t>PCB</a:t>
            </a:r>
          </a:p>
          <a:p>
            <a:r>
              <a:rPr lang="en-GB"/>
              <a:t>Mold and moisture problems</a:t>
            </a:r>
          </a:p>
          <a:p>
            <a:r>
              <a:rPr lang="en-GB"/>
              <a:t>SVOC and VOC</a:t>
            </a:r>
          </a:p>
          <a:p>
            <a:r>
              <a:rPr lang="en-GB"/>
              <a:t>User behaviour</a:t>
            </a:r>
          </a:p>
        </p:txBody>
      </p:sp>
      <p:pic>
        <p:nvPicPr>
          <p:cNvPr id="7" name="Picture Placeholder 2"/>
          <p:cNvPicPr>
            <a:picLocks noChangeAspect="1"/>
          </p:cNvPicPr>
          <p:nvPr/>
        </p:nvPicPr>
        <p:blipFill>
          <a:blip r:embed="rId4" cstate="hqprint">
            <a:extLst>
              <a:ext uri="{28A0092B-C50C-407E-A947-70E740481C1C}">
                <a14:useLocalDpi xmlns:a14="http://schemas.microsoft.com/office/drawing/2010/main" val="0"/>
              </a:ext>
            </a:extLst>
          </a:blip>
          <a:srcRect l="24010" r="24010"/>
          <a:stretch>
            <a:fillRect/>
          </a:stretch>
        </p:blipFill>
        <p:spPr>
          <a:xfrm>
            <a:off x="7438768" y="0"/>
            <a:ext cx="4753232" cy="6858000"/>
          </a:xfrm>
          <a:prstGeom prst="rect">
            <a:avLst/>
          </a:prstGeom>
          <a:pattFill prst="pct10">
            <a:fgClr>
              <a:schemeClr val="tx1"/>
            </a:fgClr>
            <a:bgClr>
              <a:schemeClr val="bg1"/>
            </a:bgClr>
          </a:pattFill>
        </p:spPr>
      </p:pic>
    </p:spTree>
    <p:extLst>
      <p:ext uri="{BB962C8B-B14F-4D97-AF65-F5344CB8AC3E}">
        <p14:creationId xmlns:p14="http://schemas.microsoft.com/office/powerpoint/2010/main" val="135876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28</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769316" cy="231003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US" sz="3200"/>
              <a:t>LIGHT IN THE BUILT ENVIRONMENT</a:t>
            </a:r>
            <a:r>
              <a:rPr lang="da-DK" sz="3200"/>
              <a:t/>
            </a:r>
            <a:br>
              <a:rPr lang="da-DK" sz="3200"/>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231534" cy="363912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endParaRPr lang="en-GB"/>
          </a:p>
          <a:p>
            <a:r>
              <a:rPr lang="en-US"/>
              <a:t>Daylight</a:t>
            </a:r>
          </a:p>
          <a:p>
            <a:r>
              <a:rPr lang="en-US"/>
              <a:t>Electric lighting</a:t>
            </a:r>
          </a:p>
          <a:p>
            <a:r>
              <a:rPr lang="en-US"/>
              <a:t>Lighting control systems</a:t>
            </a:r>
          </a:p>
          <a:p>
            <a:r>
              <a:rPr lang="en-US"/>
              <a:t>User behavior</a:t>
            </a:r>
          </a:p>
          <a:p>
            <a:r>
              <a:rPr lang="en-US"/>
              <a:t>Energy consumption</a:t>
            </a:r>
            <a:endParaRPr lang="da-DK"/>
          </a:p>
          <a:p>
            <a:r>
              <a:rPr lang="da-DK"/>
              <a:t>Perception</a:t>
            </a:r>
          </a:p>
        </p:txBody>
      </p:sp>
      <p:pic>
        <p:nvPicPr>
          <p:cNvPr id="7" name="Pladsholder til billede 7">
            <a:extLst>
              <a:ext uri="{FF2B5EF4-FFF2-40B4-BE49-F238E27FC236}">
                <a16:creationId xmlns:a16="http://schemas.microsoft.com/office/drawing/2014/main" id="{5BB221B6-EB74-4EBF-AFF4-0284DB73E419}"/>
              </a:ext>
            </a:extLst>
          </p:cNvPr>
          <p:cNvPicPr>
            <a:picLocks noChangeAspect="1"/>
          </p:cNvPicPr>
          <p:nvPr/>
        </p:nvPicPr>
        <p:blipFill rotWithShape="1">
          <a:blip r:embed="rId4">
            <a:extLst>
              <a:ext uri="{28A0092B-C50C-407E-A947-70E740481C1C}">
                <a14:useLocalDpi xmlns:a14="http://schemas.microsoft.com/office/drawing/2010/main" val="0"/>
              </a:ext>
            </a:extLst>
          </a:blip>
          <a:srcRect l="20475" r="20475"/>
          <a:stretch/>
        </p:blipFill>
        <p:spPr>
          <a:xfrm>
            <a:off x="7439025" y="0"/>
            <a:ext cx="4752975" cy="6858000"/>
          </a:xfrm>
          <a:prstGeom prst="rect">
            <a:avLst/>
          </a:prstGeom>
          <a:pattFill prst="pct10">
            <a:fgClr>
              <a:schemeClr val="tx1"/>
            </a:fgClr>
            <a:bgClr>
              <a:schemeClr val="bg1"/>
            </a:bgClr>
          </a:pattFill>
        </p:spPr>
      </p:pic>
    </p:spTree>
    <p:extLst>
      <p:ext uri="{BB962C8B-B14F-4D97-AF65-F5344CB8AC3E}">
        <p14:creationId xmlns:p14="http://schemas.microsoft.com/office/powerpoint/2010/main" val="1309593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29</a:t>
            </a:fld>
            <a:endParaRPr lang="en-US"/>
          </a:p>
        </p:txBody>
      </p:sp>
      <p:sp>
        <p:nvSpPr>
          <p:cNvPr id="9" name="Titel 8"/>
          <p:cNvSpPr>
            <a:spLocks noGrp="1"/>
          </p:cNvSpPr>
          <p:nvPr>
            <p:ph type="title"/>
          </p:nvPr>
        </p:nvSpPr>
        <p:spPr>
          <a:xfrm>
            <a:off x="587374" y="373446"/>
            <a:ext cx="6663171" cy="1471230"/>
          </a:xfrm>
        </p:spPr>
        <p:txBody>
          <a:bodyPr/>
          <a:lstStyle/>
          <a:p>
            <a:r>
              <a:rPr lang="en-GB" sz="3200" dirty="0">
                <a:latin typeface="Arial" panose="020B0604020202020204" pitchFamily="34" charset="0"/>
                <a:cs typeface="Arial" panose="020B0604020202020204" pitchFamily="34" charset="0"/>
              </a:rPr>
              <a:t>DIVISION OF </a:t>
            </a:r>
            <a:r>
              <a:rPr lang="da-DK" sz="3200" dirty="0" smtClean="0"/>
              <a:t>MARINE AND ENVIRONMENTAL ENGINEERING</a:t>
            </a:r>
            <a:endParaRPr lang="da-DK" sz="3200" dirty="0"/>
          </a:p>
        </p:txBody>
      </p:sp>
      <p:sp>
        <p:nvSpPr>
          <p:cNvPr id="12" name="Pladsholder til tekst 5"/>
          <p:cNvSpPr>
            <a:spLocks noGrp="1"/>
          </p:cNvSpPr>
          <p:nvPr>
            <p:ph type="body" sz="quarter" idx="12"/>
          </p:nvPr>
        </p:nvSpPr>
        <p:spPr>
          <a:xfrm>
            <a:off x="583405" y="2503055"/>
            <a:ext cx="6039067" cy="3897745"/>
          </a:xfrm>
        </p:spPr>
        <p:txBody>
          <a:bodyPr>
            <a:normAutofit/>
          </a:bodyPr>
          <a:lstStyle/>
          <a:p>
            <a:pPr marL="0" indent="0">
              <a:buNone/>
            </a:pPr>
            <a:r>
              <a:rPr lang="da-DK" sz="1800" dirty="0">
                <a:latin typeface="Arial" panose="020B0604020202020204" pitchFamily="34" charset="0"/>
                <a:cs typeface="Arial" panose="020B0604020202020204" pitchFamily="34" charset="0"/>
              </a:rPr>
              <a:t>KEY COMPETENCES:</a:t>
            </a:r>
          </a:p>
          <a:p>
            <a:r>
              <a:rPr lang="en-US" dirty="0" err="1"/>
              <a:t>Microplastics</a:t>
            </a:r>
            <a:endParaRPr lang="en-US" dirty="0"/>
          </a:p>
          <a:p>
            <a:r>
              <a:rPr lang="en-US" dirty="0"/>
              <a:t>Hydraulics</a:t>
            </a:r>
          </a:p>
          <a:p>
            <a:r>
              <a:rPr lang="en-US" dirty="0"/>
              <a:t>Physical geography</a:t>
            </a:r>
          </a:p>
          <a:p>
            <a:r>
              <a:rPr lang="en-US" dirty="0"/>
              <a:t>Rain and waste water </a:t>
            </a:r>
            <a:r>
              <a:rPr lang="en-US" dirty="0" smtClean="0"/>
              <a:t>run-off</a:t>
            </a:r>
          </a:p>
          <a:p>
            <a:r>
              <a:rPr lang="en-US" dirty="0"/>
              <a:t>Port and coastal structures</a:t>
            </a:r>
          </a:p>
          <a:p>
            <a:r>
              <a:rPr lang="en-US" dirty="0" smtClean="0"/>
              <a:t>Offshore </a:t>
            </a:r>
            <a:r>
              <a:rPr lang="en-US" dirty="0"/>
              <a:t>constructions</a:t>
            </a:r>
          </a:p>
          <a:p>
            <a:r>
              <a:rPr lang="en-US" dirty="0"/>
              <a:t>Floating wind turbines</a:t>
            </a:r>
          </a:p>
          <a:p>
            <a:r>
              <a:rPr lang="en-US" dirty="0"/>
              <a:t>Wave energy converters</a:t>
            </a:r>
          </a:p>
          <a:p>
            <a:pPr marL="0" indent="0">
              <a:buNone/>
            </a:pPr>
            <a:endParaRPr lang="en-US" dirty="0"/>
          </a:p>
        </p:txBody>
      </p:sp>
      <p:pic>
        <p:nvPicPr>
          <p:cNvPr id="13" name="Pladsholder til billede 8"/>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26995" r="26995"/>
          <a:stretch>
            <a:fillRect/>
          </a:stretch>
        </p:blipFill>
        <p:spPr>
          <a:xfrm>
            <a:off x="9880810" y="-1"/>
            <a:ext cx="2311191" cy="3349488"/>
          </a:xfrm>
          <a:prstGeom prst="rect">
            <a:avLst/>
          </a:prstGeom>
        </p:spPr>
      </p:pic>
      <p:pic>
        <p:nvPicPr>
          <p:cNvPr id="14" name="Pladsholder til billede 14"/>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9900" r="44096"/>
          <a:stretch/>
        </p:blipFill>
        <p:spPr>
          <a:xfrm>
            <a:off x="7427914" y="-1"/>
            <a:ext cx="2311191" cy="3349488"/>
          </a:xfrm>
          <a:prstGeom prst="rect">
            <a:avLst/>
          </a:prstGeom>
        </p:spPr>
      </p:pic>
      <p:pic>
        <p:nvPicPr>
          <p:cNvPr id="15" name="Pladsholder til billede 16"/>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l="24270" r="24270"/>
          <a:stretch>
            <a:fillRect/>
          </a:stretch>
        </p:blipFill>
        <p:spPr>
          <a:xfrm>
            <a:off x="7427914" y="3488635"/>
            <a:ext cx="2311191" cy="3369365"/>
          </a:xfrm>
          <a:prstGeom prst="rect">
            <a:avLst/>
          </a:prstGeom>
        </p:spPr>
      </p:pic>
      <p:pic>
        <p:nvPicPr>
          <p:cNvPr id="16" name="Pladsholder til billede 18"/>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val="0"/>
              </a:ext>
            </a:extLst>
          </a:blip>
          <a:srcRect l="32607" r="21635"/>
          <a:stretch/>
        </p:blipFill>
        <p:spPr>
          <a:xfrm>
            <a:off x="9880810" y="3488635"/>
            <a:ext cx="2311191" cy="3369365"/>
          </a:xfrm>
          <a:prstGeom prst="rect">
            <a:avLst/>
          </a:prstGeom>
        </p:spPr>
      </p:pic>
    </p:spTree>
    <p:extLst>
      <p:ext uri="{BB962C8B-B14F-4D97-AF65-F5344CB8AC3E}">
        <p14:creationId xmlns:p14="http://schemas.microsoft.com/office/powerpoint/2010/main" val="113600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87374" y="370290"/>
            <a:ext cx="7159147" cy="1474385"/>
          </a:xfrm>
        </p:spPr>
        <p:txBody>
          <a:bodyPr/>
          <a:lstStyle/>
          <a:p>
            <a:r>
              <a:rPr lang="da-DK"/>
              <a:t>REMARKABLE RESULTS, GRANTS AND AWARDS </a:t>
            </a:r>
          </a:p>
        </p:txBody>
      </p:sp>
      <p:sp>
        <p:nvSpPr>
          <p:cNvPr id="8" name="Pladsholder til tekst 7"/>
          <p:cNvSpPr>
            <a:spLocks noGrp="1"/>
          </p:cNvSpPr>
          <p:nvPr>
            <p:ph type="body" sz="quarter" idx="12"/>
          </p:nvPr>
        </p:nvSpPr>
        <p:spPr/>
        <p:txBody>
          <a:bodyPr vert="horz" lIns="0" tIns="45720" rIns="0" bIns="45720" rtlCol="0" anchor="t">
            <a:normAutofit fontScale="92500" lnSpcReduction="10000"/>
          </a:bodyPr>
          <a:lstStyle/>
          <a:p>
            <a:pPr marL="0" indent="0">
              <a:buNone/>
            </a:pPr>
            <a:r>
              <a:rPr lang="da-DK" err="1"/>
              <a:t>Examples</a:t>
            </a:r>
            <a:r>
              <a:rPr lang="da-DK"/>
              <a:t> of </a:t>
            </a:r>
            <a:r>
              <a:rPr lang="da-DK" err="1"/>
              <a:t>key</a:t>
            </a:r>
            <a:r>
              <a:rPr lang="da-DK"/>
              <a:t> </a:t>
            </a:r>
            <a:r>
              <a:rPr lang="da-DK" err="1"/>
              <a:t>projects</a:t>
            </a:r>
            <a:r>
              <a:rPr lang="da-DK"/>
              <a:t> </a:t>
            </a:r>
            <a:r>
              <a:rPr lang="da-DK" err="1"/>
              <a:t>which</a:t>
            </a:r>
            <a:r>
              <a:rPr lang="da-DK"/>
              <a:t> </a:t>
            </a:r>
            <a:r>
              <a:rPr lang="da-DK" err="1"/>
              <a:t>we</a:t>
            </a:r>
            <a:r>
              <a:rPr lang="da-DK"/>
              <a:t> </a:t>
            </a:r>
            <a:r>
              <a:rPr lang="da-DK" err="1"/>
              <a:t>lead</a:t>
            </a:r>
            <a:r>
              <a:rPr lang="da-DK"/>
              <a:t> or </a:t>
            </a:r>
            <a:r>
              <a:rPr lang="da-DK" err="1"/>
              <a:t>participate</a:t>
            </a:r>
            <a:r>
              <a:rPr lang="da-DK"/>
              <a:t> in</a:t>
            </a:r>
            <a:endParaRPr lang="da-DK">
              <a:cs typeface="Arial"/>
            </a:endParaRPr>
          </a:p>
          <a:p>
            <a:pPr marL="623570" lvl="1"/>
            <a:r>
              <a:rPr lang="da-DK"/>
              <a:t>ERC-Advanced </a:t>
            </a:r>
            <a:r>
              <a:rPr lang="da-DK" err="1"/>
              <a:t>grants</a:t>
            </a:r>
            <a:r>
              <a:rPr lang="da-DK"/>
              <a:t>: </a:t>
            </a:r>
            <a:r>
              <a:rPr lang="da-DK" err="1"/>
              <a:t>eCAPE</a:t>
            </a:r>
            <a:endParaRPr lang="da-DK">
              <a:cs typeface="Arial"/>
            </a:endParaRPr>
          </a:p>
          <a:p>
            <a:pPr marL="623570" lvl="1"/>
            <a:r>
              <a:rPr lang="en-US"/>
              <a:t>Marie </a:t>
            </a:r>
            <a:r>
              <a:rPr lang="en-US" err="1"/>
              <a:t>Skłodowska</a:t>
            </a:r>
            <a:r>
              <a:rPr lang="en-US"/>
              <a:t>-Curie </a:t>
            </a:r>
            <a:r>
              <a:rPr lang="en-US" err="1"/>
              <a:t>Programme</a:t>
            </a:r>
            <a:r>
              <a:rPr lang="en-US"/>
              <a:t>: LACONIA, </a:t>
            </a:r>
            <a:r>
              <a:rPr lang="en-US" err="1"/>
              <a:t>Limnoplast</a:t>
            </a:r>
            <a:r>
              <a:rPr lang="da-DK"/>
              <a:t>, </a:t>
            </a:r>
            <a:r>
              <a:rPr lang="en-US" err="1"/>
              <a:t>MonPlas</a:t>
            </a:r>
            <a:r>
              <a:rPr lang="en-US"/>
              <a:t> </a:t>
            </a:r>
            <a:endParaRPr lang="en-US">
              <a:cs typeface="Arial"/>
            </a:endParaRPr>
          </a:p>
          <a:p>
            <a:pPr marL="623570" lvl="1"/>
            <a:r>
              <a:rPr lang="da-DK"/>
              <a:t>EU Horizon 2020 </a:t>
            </a:r>
            <a:r>
              <a:rPr lang="da-DK" err="1"/>
              <a:t>projects</a:t>
            </a:r>
            <a:r>
              <a:rPr lang="da-DK"/>
              <a:t>: COHSMO, MaRINET2, MOBISTYLE, ReCO2ST, </a:t>
            </a:r>
            <a:r>
              <a:rPr lang="da-DK" err="1"/>
              <a:t>RIBuild</a:t>
            </a:r>
            <a:r>
              <a:rPr lang="da-DK"/>
              <a:t> </a:t>
            </a:r>
            <a:endParaRPr lang="da-DK">
              <a:cs typeface="Arial"/>
            </a:endParaRPr>
          </a:p>
          <a:p>
            <a:pPr marL="623570" lvl="1"/>
            <a:r>
              <a:rPr lang="da-DK"/>
              <a:t>Innovationsfond </a:t>
            </a:r>
            <a:r>
              <a:rPr lang="da-DK" err="1"/>
              <a:t>projects</a:t>
            </a:r>
            <a:r>
              <a:rPr lang="da-DK"/>
              <a:t>: CITIES, </a:t>
            </a:r>
            <a:r>
              <a:rPr lang="da-DK" err="1"/>
              <a:t>DiCyPS</a:t>
            </a:r>
            <a:r>
              <a:rPr lang="da-DK"/>
              <a:t>, </a:t>
            </a:r>
            <a:r>
              <a:rPr lang="da-DK" err="1"/>
              <a:t>DiRECTLY</a:t>
            </a:r>
            <a:r>
              <a:rPr lang="da-DK"/>
              <a:t>, REBUS, SIMS </a:t>
            </a:r>
            <a:endParaRPr lang="da-DK">
              <a:cs typeface="Arial"/>
            </a:endParaRPr>
          </a:p>
          <a:p>
            <a:pPr marL="623570" lvl="1"/>
            <a:r>
              <a:rPr lang="da-DK"/>
              <a:t>EUDP: </a:t>
            </a:r>
            <a:r>
              <a:rPr lang="da-DK" err="1"/>
              <a:t>TetraSpar</a:t>
            </a:r>
            <a:endParaRPr lang="da-DK">
              <a:cs typeface="Arial"/>
            </a:endParaRPr>
          </a:p>
          <a:p>
            <a:pPr marL="623570" lvl="1"/>
            <a:r>
              <a:rPr lang="da-DK" err="1"/>
              <a:t>Other</a:t>
            </a:r>
            <a:r>
              <a:rPr lang="da-DK"/>
              <a:t> Key </a:t>
            </a:r>
            <a:r>
              <a:rPr lang="da-DK" err="1"/>
              <a:t>projects</a:t>
            </a:r>
            <a:r>
              <a:rPr lang="da-DK"/>
              <a:t>: Danish Research Center for </a:t>
            </a:r>
            <a:r>
              <a:rPr lang="da-DK" err="1"/>
              <a:t>Freight</a:t>
            </a:r>
            <a:r>
              <a:rPr lang="da-DK"/>
              <a:t> Transport, </a:t>
            </a:r>
            <a:r>
              <a:rPr lang="da-DK" err="1"/>
              <a:t>MarinePlastic</a:t>
            </a:r>
            <a:r>
              <a:rPr lang="da-DK"/>
              <a:t> (Velux  Fonden), FACTS (JPI OCEANS), Femern </a:t>
            </a:r>
            <a:r>
              <a:rPr lang="da-DK" err="1"/>
              <a:t>SafetyLab</a:t>
            </a:r>
            <a:r>
              <a:rPr lang="da-DK"/>
              <a:t> </a:t>
            </a:r>
            <a:endParaRPr lang="da-DK">
              <a:cs typeface="Arial"/>
            </a:endParaRPr>
          </a:p>
          <a:p>
            <a:pPr marL="0" indent="0">
              <a:buNone/>
            </a:pPr>
            <a:r>
              <a:rPr lang="da-DK" err="1"/>
              <a:t>Examples</a:t>
            </a:r>
            <a:r>
              <a:rPr lang="da-DK"/>
              <a:t> of </a:t>
            </a:r>
            <a:r>
              <a:rPr lang="da-DK" err="1"/>
              <a:t>awards</a:t>
            </a:r>
            <a:r>
              <a:rPr lang="da-DK"/>
              <a:t> </a:t>
            </a:r>
            <a:r>
              <a:rPr lang="da-DK" err="1"/>
              <a:t>received</a:t>
            </a:r>
            <a:r>
              <a:rPr lang="da-DK"/>
              <a:t> by employees</a:t>
            </a:r>
            <a:endParaRPr lang="da-DK">
              <a:cs typeface="Arial"/>
            </a:endParaRPr>
          </a:p>
          <a:p>
            <a:pPr marL="623570" lvl="1"/>
            <a:r>
              <a:rPr lang="da-DK"/>
              <a:t>Det bæredygtige Element 2019 – Produktprisen; SUSTAINBLE BUILD Innovatør 2019;  </a:t>
            </a:r>
            <a:r>
              <a:rPr lang="da-DK" err="1"/>
              <a:t>RA’s</a:t>
            </a:r>
            <a:r>
              <a:rPr lang="da-DK"/>
              <a:t> Støttefonds Forskningspris 2019;  C. Allin Cornell CERRA Award 2019; Det bæredygtige Element 2018 – Personprisen;  Professor P. Ole </a:t>
            </a:r>
            <a:r>
              <a:rPr lang="da-DK" err="1"/>
              <a:t>Fanger's</a:t>
            </a:r>
            <a:r>
              <a:rPr lang="da-DK"/>
              <a:t> Research Grant 2018;  ROCKWOOL Prisen 2017;  ELFORSK Prisen 2017;  Bengt Turner Award 2014;  Eddy </a:t>
            </a:r>
            <a:r>
              <a:rPr lang="da-DK" err="1"/>
              <a:t>Wastewater</a:t>
            </a:r>
            <a:r>
              <a:rPr lang="da-DK"/>
              <a:t> </a:t>
            </a:r>
            <a:r>
              <a:rPr lang="da-DK" err="1"/>
              <a:t>Principles</a:t>
            </a:r>
            <a:r>
              <a:rPr lang="da-DK"/>
              <a:t>/</a:t>
            </a:r>
            <a:r>
              <a:rPr lang="da-DK" err="1"/>
              <a:t>Processes</a:t>
            </a:r>
            <a:r>
              <a:rPr lang="da-DK"/>
              <a:t> </a:t>
            </a:r>
            <a:r>
              <a:rPr lang="da-DK" err="1"/>
              <a:t>medal</a:t>
            </a:r>
            <a:r>
              <a:rPr lang="da-DK"/>
              <a:t> 2013</a:t>
            </a:r>
            <a:endParaRPr lang="da-DK">
              <a:cs typeface="Arial"/>
            </a:endParaRPr>
          </a:p>
          <a:p>
            <a:endParaRPr lang="da-DK" i="1">
              <a:solidFill>
                <a:srgbClr val="FF0000"/>
              </a:solidFill>
            </a:endParaRPr>
          </a:p>
        </p:txBody>
      </p:sp>
    </p:spTree>
    <p:extLst>
      <p:ext uri="{BB962C8B-B14F-4D97-AF65-F5344CB8AC3E}">
        <p14:creationId xmlns:p14="http://schemas.microsoft.com/office/powerpoint/2010/main" val="3746427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OCEAN AND COASTAL ENGINEERING</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983345"/>
            <a:ext cx="4490445" cy="3483823"/>
          </a:xfrm>
        </p:spPr>
        <p:txBody>
          <a:bodyPr>
            <a:normAutofit/>
          </a:bodyPr>
          <a:lstStyle/>
          <a:p>
            <a:pPr marL="0" indent="0">
              <a:buNone/>
            </a:pPr>
            <a:r>
              <a:rPr lang="en-GB" sz="2100"/>
              <a:t>RESEARCH FOCUS</a:t>
            </a:r>
          </a:p>
          <a:p>
            <a:r>
              <a:rPr lang="en-US"/>
              <a:t>Breakwaters</a:t>
            </a:r>
          </a:p>
          <a:p>
            <a:r>
              <a:rPr lang="en-US"/>
              <a:t>Coastal structure</a:t>
            </a:r>
          </a:p>
          <a:p>
            <a:r>
              <a:rPr lang="en-US"/>
              <a:t>Ocean waves and hydrodynamic modelling</a:t>
            </a:r>
          </a:p>
          <a:p>
            <a:r>
              <a:rPr lang="en-US"/>
              <a:t>Wave Energy Converters</a:t>
            </a:r>
          </a:p>
          <a:p>
            <a:r>
              <a:rPr lang="en-US"/>
              <a:t>Floating Wind Turbines</a:t>
            </a:r>
          </a:p>
          <a:p>
            <a:r>
              <a:rPr lang="en-US"/>
              <a:t>Mooring of floating bodies</a:t>
            </a:r>
            <a:endParaRPr lang="en-GB"/>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30</a:t>
            </a:fld>
            <a:endParaRPr lang="en-US"/>
          </a:p>
        </p:txBody>
      </p:sp>
      <p:pic>
        <p:nvPicPr>
          <p:cNvPr id="6" name="Pladsholder til billede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588551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URBAN POLLUTION</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6062807" cy="4323809"/>
          </a:xfrm>
        </p:spPr>
        <p:txBody>
          <a:bodyPr>
            <a:normAutofit/>
          </a:bodyPr>
          <a:lstStyle/>
          <a:p>
            <a:pPr marL="0" indent="0">
              <a:buNone/>
            </a:pPr>
            <a:r>
              <a:rPr lang="da-DK" sz="2100"/>
              <a:t>RESEARCH FOCUS</a:t>
            </a:r>
          </a:p>
          <a:p>
            <a:r>
              <a:rPr lang="en-US"/>
              <a:t>Biological and chemical process engineering of sewer networks</a:t>
            </a:r>
          </a:p>
          <a:p>
            <a:r>
              <a:rPr lang="en-US"/>
              <a:t>Urban polluted waters, their treatment and interactions with the environment</a:t>
            </a:r>
          </a:p>
          <a:p>
            <a:r>
              <a:rPr lang="en-US" err="1"/>
              <a:t>Microplastic</a:t>
            </a:r>
            <a:r>
              <a:rPr lang="en-US"/>
              <a:t> pollution of the environment</a:t>
            </a:r>
          </a:p>
          <a:p>
            <a:r>
              <a:rPr lang="en-US" err="1"/>
              <a:t>Stormwater</a:t>
            </a:r>
            <a:r>
              <a:rPr lang="en-US"/>
              <a:t> management</a:t>
            </a:r>
          </a:p>
          <a:p>
            <a:r>
              <a:rPr lang="en-US"/>
              <a:t>In-sewer processes</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31</a:t>
            </a:fld>
            <a:endParaRPr lang="en-US"/>
          </a:p>
        </p:txBody>
      </p:sp>
      <p:pic>
        <p:nvPicPr>
          <p:cNvPr id="4" name="Pladsholder til billede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6962" t="209" r="31700" b="27442"/>
          <a:stretch/>
        </p:blipFill>
        <p:spPr/>
      </p:pic>
    </p:spTree>
    <p:extLst>
      <p:ext uri="{BB962C8B-B14F-4D97-AF65-F5344CB8AC3E}">
        <p14:creationId xmlns:p14="http://schemas.microsoft.com/office/powerpoint/2010/main" val="43310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URBAN SOIL</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6121433" cy="4323809"/>
          </a:xfrm>
        </p:spPr>
        <p:txBody>
          <a:bodyPr>
            <a:normAutofit/>
          </a:bodyPr>
          <a:lstStyle/>
          <a:p>
            <a:pPr marL="0" indent="0">
              <a:buNone/>
            </a:pPr>
            <a:r>
              <a:rPr lang="da-DK" sz="2100"/>
              <a:t>RESEARCH FOCUS</a:t>
            </a:r>
          </a:p>
          <a:p>
            <a:r>
              <a:rPr lang="en-US"/>
              <a:t>Measurement and modeling of water, oxygen, chemical and particle transport in soil and groundwater systems. </a:t>
            </a:r>
          </a:p>
          <a:p>
            <a:r>
              <a:rPr lang="en-US"/>
              <a:t>Characterization of air, moisture, and heat properties for soil-based, high-porosity building materials (collaboration with Architectural Engineering).</a:t>
            </a:r>
          </a:p>
          <a:p>
            <a:r>
              <a:rPr lang="en-US"/>
              <a:t>Run-off from urban soil/urban green areas (collaboration with Urban Water).</a:t>
            </a:r>
          </a:p>
          <a:p>
            <a:r>
              <a:rPr lang="en-US"/>
              <a:t>Risk assessment and protection of groundwater resources (collaboration with </a:t>
            </a:r>
            <a:r>
              <a:rPr lang="en-US" err="1"/>
              <a:t>WatsonC</a:t>
            </a:r>
            <a:r>
              <a:rPr lang="en-US"/>
              <a:t>).</a:t>
            </a:r>
          </a:p>
          <a:p>
            <a:r>
              <a:rPr lang="en-US"/>
              <a:t>Design of soil, e.g. using glacial rock flour for improving soil functions for productivity and retaining chemicals, and reduced-gravity soil simulants for life support systems in space.</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32</a:t>
            </a:fld>
            <a:endParaRPr lang="en-US"/>
          </a:p>
        </p:txBody>
      </p:sp>
      <p:pic>
        <p:nvPicPr>
          <p:cNvPr id="8" name="Pladsholder til billede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
        <p:nvSpPr>
          <p:cNvPr id="3" name="Tekstfelt 2"/>
          <p:cNvSpPr txBox="1"/>
          <p:nvPr/>
        </p:nvSpPr>
        <p:spPr>
          <a:xfrm>
            <a:off x="9815384" y="6295270"/>
            <a:ext cx="2456095" cy="523220"/>
          </a:xfrm>
          <a:prstGeom prst="rect">
            <a:avLst/>
          </a:prstGeom>
          <a:noFill/>
        </p:spPr>
        <p:txBody>
          <a:bodyPr wrap="square" rtlCol="0">
            <a:spAutoFit/>
          </a:bodyPr>
          <a:lstStyle/>
          <a:p>
            <a:r>
              <a:rPr lang="en-US" sz="1400" i="1">
                <a:solidFill>
                  <a:schemeClr val="bg1"/>
                </a:solidFill>
              </a:rPr>
              <a:t>Deposit of glacial rock flour at Upernaviasuk, Greenland</a:t>
            </a:r>
            <a:endParaRPr lang="da-DK" sz="1400" i="1">
              <a:solidFill>
                <a:schemeClr val="bg1"/>
              </a:solidFill>
            </a:endParaRPr>
          </a:p>
        </p:txBody>
      </p:sp>
    </p:spTree>
    <p:extLst>
      <p:ext uri="{BB962C8B-B14F-4D97-AF65-F5344CB8AC3E}">
        <p14:creationId xmlns:p14="http://schemas.microsoft.com/office/powerpoint/2010/main" val="2176532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URBAN WATER</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5933498" cy="4323809"/>
          </a:xfrm>
        </p:spPr>
        <p:txBody>
          <a:bodyPr>
            <a:normAutofit/>
          </a:bodyPr>
          <a:lstStyle/>
          <a:p>
            <a:pPr marL="0" indent="0">
              <a:buNone/>
            </a:pPr>
            <a:r>
              <a:rPr lang="da-DK" sz="2100"/>
              <a:t>RESEARCH FOCUS</a:t>
            </a:r>
          </a:p>
          <a:p>
            <a:r>
              <a:rPr lang="en-US"/>
              <a:t>Movement of water from the time when the drops are formed in the atmosphere until the water ends up in the ocean </a:t>
            </a:r>
          </a:p>
          <a:p>
            <a:r>
              <a:rPr lang="en-US"/>
              <a:t>Evaluation of the effects of the human-induced impact on the local urban environment and the more distant open environment</a:t>
            </a:r>
          </a:p>
          <a:p>
            <a:r>
              <a:rPr lang="en-US"/>
              <a:t>Atmospheric processes in especially wind and rain, and their correlation with climatic conditions in the city</a:t>
            </a:r>
          </a:p>
          <a:p>
            <a:pPr marL="0" indent="0">
              <a:buNone/>
            </a:pPr>
            <a:endParaRPr lang="en-US"/>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33</a:t>
            </a:fld>
            <a:endParaRPr lang="en-US"/>
          </a:p>
        </p:txBody>
      </p:sp>
      <p:pic>
        <p:nvPicPr>
          <p:cNvPr id="4" name="Pladsholder til billede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1302648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34</a:t>
            </a:fld>
            <a:endParaRPr lang="en-US"/>
          </a:p>
        </p:txBody>
      </p:sp>
      <p:sp>
        <p:nvSpPr>
          <p:cNvPr id="9" name="Titel 8"/>
          <p:cNvSpPr>
            <a:spLocks noGrp="1"/>
          </p:cNvSpPr>
          <p:nvPr>
            <p:ph type="title"/>
          </p:nvPr>
        </p:nvSpPr>
        <p:spPr>
          <a:xfrm>
            <a:off x="587374" y="373446"/>
            <a:ext cx="6663171" cy="1471230"/>
          </a:xfrm>
        </p:spPr>
        <p:txBody>
          <a:bodyPr/>
          <a:lstStyle/>
          <a:p>
            <a:r>
              <a:rPr lang="en-GB" sz="3200">
                <a:latin typeface="Arial" panose="020B0604020202020204" pitchFamily="34" charset="0"/>
                <a:cs typeface="Arial" panose="020B0604020202020204" pitchFamily="34" charset="0"/>
              </a:rPr>
              <a:t>DIVISION OF S</a:t>
            </a:r>
            <a:r>
              <a:rPr lang="da-DK" sz="3200"/>
              <a:t>TRUCTURES, MATERIALS AND GEOTECHNICS</a:t>
            </a:r>
          </a:p>
        </p:txBody>
      </p:sp>
      <p:sp>
        <p:nvSpPr>
          <p:cNvPr id="12" name="Pladsholder til tekst 5"/>
          <p:cNvSpPr>
            <a:spLocks noGrp="1"/>
          </p:cNvSpPr>
          <p:nvPr>
            <p:ph type="body" sz="quarter" idx="12"/>
          </p:nvPr>
        </p:nvSpPr>
        <p:spPr>
          <a:xfrm>
            <a:off x="583405" y="2503055"/>
            <a:ext cx="6039067" cy="3897745"/>
          </a:xfrm>
        </p:spPr>
        <p:txBody>
          <a:bodyPr>
            <a:normAutofit/>
          </a:bodyPr>
          <a:lstStyle/>
          <a:p>
            <a:pPr marL="0" indent="0">
              <a:buNone/>
            </a:pPr>
            <a:r>
              <a:rPr lang="da-DK" sz="1800">
                <a:latin typeface="Arial" panose="020B0604020202020204" pitchFamily="34" charset="0"/>
                <a:cs typeface="Arial" panose="020B0604020202020204" pitchFamily="34" charset="0"/>
              </a:rPr>
              <a:t>KEY COMPETENCES:</a:t>
            </a:r>
          </a:p>
          <a:p>
            <a:r>
              <a:rPr lang="en-US"/>
              <a:t>Analyses of complex, load-bearing structures (offshore structures, wind turbines, shell structures and large bridges)</a:t>
            </a:r>
          </a:p>
          <a:p>
            <a:r>
              <a:rPr lang="en-GB"/>
              <a:t>Construction management</a:t>
            </a:r>
          </a:p>
          <a:p>
            <a:r>
              <a:rPr lang="en-GB"/>
              <a:t>Reliability and risk analysis</a:t>
            </a:r>
          </a:p>
          <a:p>
            <a:r>
              <a:rPr lang="en-GB"/>
              <a:t>Fracture mechanics</a:t>
            </a:r>
          </a:p>
          <a:p>
            <a:r>
              <a:rPr lang="en-GB"/>
              <a:t>Geotechnics</a:t>
            </a:r>
          </a:p>
          <a:p>
            <a:r>
              <a:rPr lang="en-GB"/>
              <a:t>Material modelling</a:t>
            </a:r>
          </a:p>
          <a:p>
            <a:r>
              <a:rPr lang="en-GB"/>
              <a:t>Vibrations</a:t>
            </a:r>
          </a:p>
        </p:txBody>
      </p:sp>
      <p:pic>
        <p:nvPicPr>
          <p:cNvPr id="10" name="Pladsholder til billede 7"/>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24270" r="24270"/>
          <a:stretch>
            <a:fillRect/>
          </a:stretch>
        </p:blipFill>
        <p:spPr>
          <a:xfrm>
            <a:off x="9880809" y="3488636"/>
            <a:ext cx="2311191" cy="3369365"/>
          </a:xfrm>
          <a:prstGeom prst="rect">
            <a:avLst/>
          </a:prstGeom>
        </p:spPr>
      </p:pic>
      <p:pic>
        <p:nvPicPr>
          <p:cNvPr id="11" name="Pladsholder til billede 12"/>
          <p:cNvPicPr>
            <a:picLocks noGrp="1" noChangeAspect="1"/>
          </p:cNvPicPr>
          <p:nvPr>
            <p:ph type="pic" sz="quarter" idx="4294967295"/>
          </p:nvPr>
        </p:nvPicPr>
        <p:blipFill>
          <a:blip r:embed="rId3"/>
          <a:srcRect t="4569" b="4569"/>
          <a:stretch>
            <a:fillRect/>
          </a:stretch>
        </p:blipFill>
        <p:spPr>
          <a:xfrm>
            <a:off x="7427913" y="0"/>
            <a:ext cx="2311191" cy="3349488"/>
          </a:xfrm>
          <a:prstGeom prst="rect">
            <a:avLst/>
          </a:prstGeom>
        </p:spPr>
      </p:pic>
      <p:pic>
        <p:nvPicPr>
          <p:cNvPr id="17" name="Pladsholder til billede 8"/>
          <p:cNvPicPr>
            <a:picLocks noGrp="1" noChangeAspect="1"/>
          </p:cNvPicPr>
          <p:nvPr>
            <p:ph type="pic" sz="quarter" idx="4294967295"/>
          </p:nvPr>
        </p:nvPicPr>
        <p:blipFill rotWithShape="1">
          <a:blip r:embed="rId4" cstate="hqprint">
            <a:extLst>
              <a:ext uri="{28A0092B-C50C-407E-A947-70E740481C1C}">
                <a14:useLocalDpi xmlns:a14="http://schemas.microsoft.com/office/drawing/2010/main" val="0"/>
              </a:ext>
            </a:extLst>
          </a:blip>
          <a:srcRect l="27081" r="27081"/>
          <a:stretch/>
        </p:blipFill>
        <p:spPr>
          <a:xfrm>
            <a:off x="7427913" y="3488636"/>
            <a:ext cx="2311191" cy="3369365"/>
          </a:xfrm>
          <a:prstGeom prst="rect">
            <a:avLst/>
          </a:prstGeom>
        </p:spPr>
      </p:pic>
      <p:pic>
        <p:nvPicPr>
          <p:cNvPr id="18" name="Pladsholder til billede 3"/>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28436" r="28436"/>
          <a:stretch>
            <a:fillRect/>
          </a:stretch>
        </p:blipFill>
        <p:spPr>
          <a:xfrm>
            <a:off x="9880809" y="0"/>
            <a:ext cx="2311191" cy="3349488"/>
          </a:xfrm>
          <a:prstGeom prst="rect">
            <a:avLst/>
          </a:prstGeom>
        </p:spPr>
      </p:pic>
    </p:spTree>
    <p:extLst>
      <p:ext uri="{BB962C8B-B14F-4D97-AF65-F5344CB8AC3E}">
        <p14:creationId xmlns:p14="http://schemas.microsoft.com/office/powerpoint/2010/main" val="2908640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CONSTRUCTION MANAGEMENT</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983345"/>
            <a:ext cx="4490445" cy="3483823"/>
          </a:xfrm>
        </p:spPr>
        <p:txBody>
          <a:bodyPr>
            <a:normAutofit/>
          </a:bodyPr>
          <a:lstStyle/>
          <a:p>
            <a:pPr marL="0" indent="0">
              <a:buNone/>
            </a:pPr>
            <a:r>
              <a:rPr lang="en-GB" sz="2100"/>
              <a:t>RESEARCH FOCUS</a:t>
            </a:r>
          </a:p>
          <a:p>
            <a:r>
              <a:rPr lang="en-US"/>
              <a:t>Management of a construction project from the idea phase through programming, design, construction, operation to dismantling/reuse</a:t>
            </a:r>
          </a:p>
          <a:p>
            <a:r>
              <a:rPr lang="en-US"/>
              <a:t>Develop management control systems</a:t>
            </a:r>
          </a:p>
          <a:p>
            <a:r>
              <a:rPr lang="en-GB"/>
              <a:t>Resource management</a:t>
            </a:r>
          </a:p>
          <a:p>
            <a:r>
              <a:rPr lang="en-GB"/>
              <a:t>Information modelling</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35</a:t>
            </a:fld>
            <a:endParaRPr lang="en-US"/>
          </a:p>
        </p:txBody>
      </p:sp>
      <p:pic>
        <p:nvPicPr>
          <p:cNvPr id="8" name="Pladsholder til billede 7"/>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6567" t="402" r="41749" b="167"/>
          <a:stretch/>
        </p:blipFill>
        <p:spPr/>
      </p:pic>
    </p:spTree>
    <p:extLst>
      <p:ext uri="{BB962C8B-B14F-4D97-AF65-F5344CB8AC3E}">
        <p14:creationId xmlns:p14="http://schemas.microsoft.com/office/powerpoint/2010/main" val="484597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GEOTECHNICAL ENGINEERING</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983345"/>
            <a:ext cx="4490445" cy="3483823"/>
          </a:xfrm>
        </p:spPr>
        <p:txBody>
          <a:bodyPr>
            <a:normAutofit/>
          </a:bodyPr>
          <a:lstStyle/>
          <a:p>
            <a:pPr marL="0" indent="0">
              <a:buNone/>
            </a:pPr>
            <a:r>
              <a:rPr lang="en-GB" sz="2100"/>
              <a:t>RESEARCH FOCUS</a:t>
            </a:r>
          </a:p>
          <a:p>
            <a:r>
              <a:rPr lang="en-US"/>
              <a:t>Understanding and modelling of scour and sedimentation</a:t>
            </a:r>
          </a:p>
          <a:p>
            <a:r>
              <a:rPr lang="en-US"/>
              <a:t>Understanding and modelling of debris flow</a:t>
            </a:r>
          </a:p>
          <a:p>
            <a:r>
              <a:rPr lang="en-US"/>
              <a:t>Large deformations in saturated granular materials and liquefaction</a:t>
            </a:r>
          </a:p>
          <a:p>
            <a:r>
              <a:rPr lang="en-US"/>
              <a:t>Design and development of foundations for offshore wind turbines</a:t>
            </a:r>
          </a:p>
          <a:p>
            <a:r>
              <a:rPr lang="en-US"/>
              <a:t>Models for the determination of forces from ocean waves and current on structures</a:t>
            </a:r>
            <a:endParaRPr lang="en-GB"/>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36</a:t>
            </a:fld>
            <a:endParaRPr lang="en-US"/>
          </a:p>
        </p:txBody>
      </p:sp>
      <p:pic>
        <p:nvPicPr>
          <p:cNvPr id="4" name="Pladsholder til billede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1803908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RELIABILITY AND RISK ANALYSIS</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983345"/>
            <a:ext cx="4490445" cy="3483823"/>
          </a:xfrm>
        </p:spPr>
        <p:txBody>
          <a:bodyPr>
            <a:normAutofit/>
          </a:bodyPr>
          <a:lstStyle/>
          <a:p>
            <a:pPr marL="0" indent="0">
              <a:buNone/>
            </a:pPr>
            <a:r>
              <a:rPr lang="en-GB" sz="2100"/>
              <a:t>RESEARCH FOCUS</a:t>
            </a:r>
          </a:p>
          <a:p>
            <a:r>
              <a:rPr lang="en-US"/>
              <a:t>Rational and sustainable decision-making for engineering structures (buildings, bridges, offshore structures and renewable energy structures)</a:t>
            </a:r>
          </a:p>
          <a:p>
            <a:r>
              <a:rPr lang="en-US"/>
              <a:t>Reliability analysis</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37</a:t>
            </a:fld>
            <a:endParaRPr lang="en-US"/>
          </a:p>
        </p:txBody>
      </p:sp>
      <p:pic>
        <p:nvPicPr>
          <p:cNvPr id="6" name="Pladsholder til billede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2456262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en-US" sz="3200">
                <a:solidFill>
                  <a:schemeClr val="tx1">
                    <a:lumMod val="50000"/>
                  </a:schemeClr>
                </a:solidFill>
              </a:rPr>
              <a:t>RISK, RESILIENCE AND SUSTAINABILITY IN THE BUILT ENVIRONMENT</a:t>
            </a:r>
            <a:br>
              <a:rPr lang="en-US" sz="3200">
                <a:solidFill>
                  <a:schemeClr val="tx1">
                    <a:lumMod val="50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3574473"/>
            <a:ext cx="4490445" cy="2892695"/>
          </a:xfrm>
        </p:spPr>
        <p:txBody>
          <a:bodyPr>
            <a:normAutofit/>
          </a:bodyPr>
          <a:lstStyle/>
          <a:p>
            <a:pPr marL="0" indent="0">
              <a:buNone/>
            </a:pPr>
            <a:r>
              <a:rPr lang="en-GB" sz="2100"/>
              <a:t>RESEARCH FOCUS</a:t>
            </a:r>
          </a:p>
          <a:p>
            <a:r>
              <a:rPr lang="en-US"/>
              <a:t>Probabilistic systems modelling</a:t>
            </a:r>
          </a:p>
          <a:p>
            <a:r>
              <a:rPr lang="en-US"/>
              <a:t>Risk informed decision-making</a:t>
            </a:r>
          </a:p>
          <a:p>
            <a:r>
              <a:rPr lang="en-US"/>
              <a:t>Resilience of systems</a:t>
            </a:r>
          </a:p>
          <a:p>
            <a:r>
              <a:rPr lang="en-US"/>
              <a:t>Sustainability of systems</a:t>
            </a:r>
          </a:p>
          <a:p>
            <a:r>
              <a:rPr lang="en-US"/>
              <a:t>Natural hazards risk management </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38</a:t>
            </a:fld>
            <a:endParaRPr lang="en-US"/>
          </a:p>
        </p:txBody>
      </p:sp>
      <p:pic>
        <p:nvPicPr>
          <p:cNvPr id="4" name="Pladsholder til billede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2422300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39</a:t>
            </a:fld>
            <a:endParaRPr lang="en-US"/>
          </a:p>
        </p:txBody>
      </p:sp>
      <p:sp>
        <p:nvSpPr>
          <p:cNvPr id="9" name="Titel 8"/>
          <p:cNvSpPr>
            <a:spLocks noGrp="1"/>
          </p:cNvSpPr>
          <p:nvPr>
            <p:ph type="title"/>
          </p:nvPr>
        </p:nvSpPr>
        <p:spPr>
          <a:xfrm>
            <a:off x="587374" y="373446"/>
            <a:ext cx="6663171" cy="1471230"/>
          </a:xfrm>
        </p:spPr>
        <p:txBody>
          <a:bodyPr/>
          <a:lstStyle/>
          <a:p>
            <a:r>
              <a:rPr lang="en-GB" sz="3200">
                <a:latin typeface="Arial" panose="020B0604020202020204" pitchFamily="34" charset="0"/>
                <a:cs typeface="Arial" panose="020B0604020202020204" pitchFamily="34" charset="0"/>
              </a:rPr>
              <a:t>DIVISION OF TOWN, HOUSING AND PROPERTY</a:t>
            </a:r>
            <a:endParaRPr lang="da-DK" sz="3200"/>
          </a:p>
        </p:txBody>
      </p:sp>
      <p:sp>
        <p:nvSpPr>
          <p:cNvPr id="12" name="Pladsholder til tekst 5"/>
          <p:cNvSpPr>
            <a:spLocks noGrp="1"/>
          </p:cNvSpPr>
          <p:nvPr>
            <p:ph type="body" sz="quarter" idx="12"/>
          </p:nvPr>
        </p:nvSpPr>
        <p:spPr>
          <a:xfrm>
            <a:off x="583405" y="2503055"/>
            <a:ext cx="6039067" cy="3897745"/>
          </a:xfrm>
        </p:spPr>
        <p:txBody>
          <a:bodyPr>
            <a:normAutofit/>
          </a:bodyPr>
          <a:lstStyle/>
          <a:p>
            <a:pPr marL="0" indent="0">
              <a:buNone/>
            </a:pPr>
            <a:r>
              <a:rPr lang="da-DK" sz="1800">
                <a:latin typeface="Arial" panose="020B0604020202020204" pitchFamily="34" charset="0"/>
                <a:cs typeface="Arial" panose="020B0604020202020204" pitchFamily="34" charset="0"/>
              </a:rPr>
              <a:t>KEY COMPETENCES:</a:t>
            </a:r>
          </a:p>
          <a:p>
            <a:r>
              <a:rPr lang="en-GB"/>
              <a:t>Sustainable cities</a:t>
            </a:r>
          </a:p>
          <a:p>
            <a:r>
              <a:rPr lang="en-GB"/>
              <a:t>Universal design and accessibility</a:t>
            </a:r>
          </a:p>
          <a:p>
            <a:r>
              <a:rPr lang="en-GB"/>
              <a:t>Urbanisation and regional change</a:t>
            </a:r>
          </a:p>
          <a:p>
            <a:r>
              <a:rPr lang="en-GB"/>
              <a:t>Housing and segregation</a:t>
            </a:r>
          </a:p>
          <a:p>
            <a:r>
              <a:rPr lang="en-GB"/>
              <a:t>Urban development and transformation</a:t>
            </a:r>
          </a:p>
          <a:p>
            <a:r>
              <a:rPr lang="en-GB"/>
              <a:t>Consumption patterns</a:t>
            </a:r>
          </a:p>
        </p:txBody>
      </p:sp>
      <p:pic>
        <p:nvPicPr>
          <p:cNvPr id="4" name="Pladsholder til billede 3"/>
          <p:cNvPicPr>
            <a:picLocks noGrp="1" noChangeAspect="1"/>
          </p:cNvPicPr>
          <p:nvPr>
            <p:ph type="pic" sz="quarter" idx="4294967295"/>
          </p:nvPr>
        </p:nvPicPr>
        <p:blipFill>
          <a:blip r:embed="rId2" cstate="hqprint">
            <a:extLst>
              <a:ext uri="{28A0092B-C50C-407E-A947-70E740481C1C}">
                <a14:useLocalDpi xmlns:a14="http://schemas.microsoft.com/office/drawing/2010/main" val="0"/>
              </a:ext>
            </a:extLst>
          </a:blip>
          <a:srcRect l="1038" r="1038"/>
          <a:stretch>
            <a:fillRect/>
          </a:stretch>
        </p:blipFill>
        <p:spPr>
          <a:xfrm>
            <a:off x="9880600" y="3489325"/>
            <a:ext cx="2311400" cy="3368675"/>
          </a:xfrm>
          <a:prstGeom prst="rect">
            <a:avLst/>
          </a:prstGeom>
          <a:pattFill prst="pct5">
            <a:fgClr>
              <a:schemeClr val="tx1"/>
            </a:fgClr>
            <a:bgClr>
              <a:schemeClr val="bg1"/>
            </a:bgClr>
          </a:pattFill>
        </p:spPr>
      </p:pic>
      <p:pic>
        <p:nvPicPr>
          <p:cNvPr id="3" name="Pladsholder til billede 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499" r="499"/>
          <a:stretch>
            <a:fillRect/>
          </a:stretch>
        </p:blipFill>
        <p:spPr>
          <a:xfrm>
            <a:off x="7427913" y="3489324"/>
            <a:ext cx="2311400" cy="3368675"/>
          </a:xfrm>
          <a:prstGeom prst="rect">
            <a:avLst/>
          </a:prstGeom>
          <a:pattFill prst="pct5">
            <a:fgClr>
              <a:schemeClr val="tx1"/>
            </a:fgClr>
            <a:bgClr>
              <a:schemeClr val="bg1"/>
            </a:bgClr>
          </a:pattFill>
        </p:spPr>
      </p:pic>
      <p:pic>
        <p:nvPicPr>
          <p:cNvPr id="10" name="Pladsholder til billede 6"/>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4882" r="4882"/>
          <a:stretch>
            <a:fillRect/>
          </a:stretch>
        </p:blipFill>
        <p:spPr>
          <a:xfrm>
            <a:off x="7427913" y="0"/>
            <a:ext cx="2311400" cy="3349625"/>
          </a:xfrm>
          <a:prstGeom prst="rect">
            <a:avLst/>
          </a:prstGeom>
        </p:spPr>
      </p:pic>
      <p:pic>
        <p:nvPicPr>
          <p:cNvPr id="11" name="Pladsholder til billede 8"/>
          <p:cNvPicPr>
            <a:picLocks noGrp="1" noChangeAspect="1"/>
          </p:cNvPicPr>
          <p:nvPr>
            <p:ph type="pic" sz="quarter" idx="4294967295"/>
          </p:nvPr>
        </p:nvPicPr>
        <p:blipFill>
          <a:blip r:embed="rId5" cstate="hqprint">
            <a:extLst>
              <a:ext uri="{28A0092B-C50C-407E-A947-70E740481C1C}">
                <a14:useLocalDpi xmlns:a14="http://schemas.microsoft.com/office/drawing/2010/main" val="0"/>
              </a:ext>
            </a:extLst>
          </a:blip>
          <a:srcRect l="7763" r="7763"/>
          <a:stretch>
            <a:fillRect/>
          </a:stretch>
        </p:blipFill>
        <p:spPr>
          <a:xfrm>
            <a:off x="9880600" y="0"/>
            <a:ext cx="2311400" cy="3349625"/>
          </a:xfrm>
          <a:prstGeom prst="rect">
            <a:avLst/>
          </a:prstGeom>
        </p:spPr>
      </p:pic>
      <p:pic>
        <p:nvPicPr>
          <p:cNvPr id="5" name="Billed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0380" y="-1"/>
            <a:ext cx="2338933" cy="3349625"/>
          </a:xfrm>
          <a:prstGeom prst="rect">
            <a:avLst/>
          </a:prstGeom>
        </p:spPr>
      </p:pic>
    </p:spTree>
    <p:extLst>
      <p:ext uri="{BB962C8B-B14F-4D97-AF65-F5344CB8AC3E}">
        <p14:creationId xmlns:p14="http://schemas.microsoft.com/office/powerpoint/2010/main" val="86888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t>KEY FIGURES</a:t>
            </a:r>
          </a:p>
        </p:txBody>
      </p:sp>
      <p:sp>
        <p:nvSpPr>
          <p:cNvPr id="7" name="Pladsholder til tekst 6"/>
          <p:cNvSpPr>
            <a:spLocks noGrp="1"/>
          </p:cNvSpPr>
          <p:nvPr>
            <p:ph type="body" sz="quarter" idx="12"/>
          </p:nvPr>
        </p:nvSpPr>
        <p:spPr>
          <a:xfrm>
            <a:off x="1255032" y="1482337"/>
            <a:ext cx="5296189" cy="4331855"/>
          </a:xfrm>
        </p:spPr>
        <p:txBody>
          <a:bodyPr vert="horz" lIns="0" tIns="45720" rIns="0" bIns="45720" rtlCol="0" anchor="t">
            <a:normAutofit/>
          </a:bodyPr>
          <a:lstStyle/>
          <a:p>
            <a:r>
              <a:rPr lang="en-US"/>
              <a:t>259 staff</a:t>
            </a:r>
          </a:p>
          <a:p>
            <a:pPr marL="623570" lvl="1"/>
            <a:r>
              <a:rPr lang="en-US" sz="1600"/>
              <a:t>App. 97 faculty members</a:t>
            </a:r>
            <a:endParaRPr lang="en-US" sz="1600">
              <a:cs typeface="Arial"/>
            </a:endParaRPr>
          </a:p>
          <a:p>
            <a:pPr marL="623570" lvl="1"/>
            <a:r>
              <a:rPr lang="en-US" sz="1600"/>
              <a:t>App. 57 Post Doc/RA</a:t>
            </a:r>
            <a:endParaRPr lang="en-US" sz="1600">
              <a:cs typeface="Arial"/>
            </a:endParaRPr>
          </a:p>
          <a:p>
            <a:pPr marL="623570" lvl="1"/>
            <a:r>
              <a:rPr lang="en-US" sz="1600"/>
              <a:t>App. 32 PhDs</a:t>
            </a:r>
            <a:endParaRPr lang="en-US" sz="1600">
              <a:cs typeface="Arial"/>
            </a:endParaRPr>
          </a:p>
          <a:p>
            <a:pPr marL="623570" lvl="1"/>
            <a:r>
              <a:rPr lang="en-US" sz="1600"/>
              <a:t>More than 10 guest researchers</a:t>
            </a:r>
            <a:endParaRPr lang="en-US" sz="1600">
              <a:cs typeface="Arial"/>
            </a:endParaRPr>
          </a:p>
          <a:p>
            <a:pPr marL="623570" lvl="1"/>
            <a:r>
              <a:rPr lang="en-US" sz="1600"/>
              <a:t>App. 63 TAP</a:t>
            </a:r>
            <a:br>
              <a:rPr lang="en-US" sz="1600"/>
            </a:br>
            <a:endParaRPr lang="en-US" sz="1600">
              <a:cs typeface="Arial"/>
            </a:endParaRPr>
          </a:p>
          <a:p>
            <a:r>
              <a:rPr lang="en-US"/>
              <a:t>App. 700 students</a:t>
            </a:r>
          </a:p>
          <a:p>
            <a:pPr marL="0" indent="0">
              <a:buNone/>
            </a:pPr>
            <a:endParaRPr lang="en-US"/>
          </a:p>
          <a:p>
            <a:r>
              <a:rPr lang="en-US"/>
              <a:t>Total turnover DKK 236 million</a:t>
            </a:r>
          </a:p>
          <a:p>
            <a:r>
              <a:rPr lang="en-US"/>
              <a:t>External turnover DKK 126 million</a:t>
            </a:r>
          </a:p>
          <a:p>
            <a:r>
              <a:rPr lang="en-US"/>
              <a:t>Internal turnover DKK 53 million</a:t>
            </a:r>
          </a:p>
          <a:p>
            <a:r>
              <a:rPr lang="en-US"/>
              <a:t>Number of external projects &gt; 335 on-going</a:t>
            </a:r>
          </a:p>
          <a:p>
            <a:endParaRPr lang="en-US"/>
          </a:p>
          <a:p>
            <a:pPr marL="0" indent="0">
              <a:buNone/>
            </a:pPr>
            <a:endParaRPr lang="en-US">
              <a:solidFill>
                <a:srgbClr val="211A52"/>
              </a:solidFill>
            </a:endParaRPr>
          </a:p>
        </p:txBody>
      </p:sp>
      <p:pic>
        <p:nvPicPr>
          <p:cNvPr id="4" name="Pladsholder til billede 3"/>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tretch>
            <a:fillRect/>
          </a:stretch>
        </p:blipFill>
        <p:spPr>
          <a:xfrm>
            <a:off x="7438768" y="1052384"/>
            <a:ext cx="4753232" cy="4753232"/>
          </a:xfrm>
        </p:spPr>
      </p:pic>
    </p:spTree>
    <p:extLst>
      <p:ext uri="{BB962C8B-B14F-4D97-AF65-F5344CB8AC3E}">
        <p14:creationId xmlns:p14="http://schemas.microsoft.com/office/powerpoint/2010/main" val="30623940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40</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851394" cy="1621619"/>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US" sz="3200"/>
              <a:t>SUSTAINABLE CITIES AND EVERYDAY PRACTICE</a:t>
            </a:r>
            <a:r>
              <a:rPr lang="en-US" sz="3200">
                <a:solidFill>
                  <a:schemeClr val="tx1">
                    <a:lumMod val="50000"/>
                  </a:schemeClr>
                </a:solidFill>
              </a:rPr>
              <a:t/>
            </a:r>
            <a:br>
              <a:rPr lang="en-US" sz="3200">
                <a:solidFill>
                  <a:schemeClr val="tx1">
                    <a:lumMod val="50000"/>
                  </a:schemeClr>
                </a:solidFill>
              </a:rPr>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120698" cy="3483823"/>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p>
          <a:p>
            <a:pPr lvl="0"/>
            <a:r>
              <a:rPr lang="en-GB"/>
              <a:t>Everyday life and sustainability</a:t>
            </a:r>
          </a:p>
          <a:p>
            <a:pPr lvl="0"/>
            <a:r>
              <a:rPr lang="en-GB"/>
              <a:t>Household consumption patterns</a:t>
            </a:r>
          </a:p>
          <a:p>
            <a:pPr lvl="0"/>
            <a:r>
              <a:rPr lang="en-GB"/>
              <a:t>Residential energy consumption</a:t>
            </a:r>
          </a:p>
          <a:p>
            <a:pPr lvl="0"/>
            <a:r>
              <a:rPr lang="en-GB"/>
              <a:t>Smart home technologies in real life use</a:t>
            </a:r>
          </a:p>
          <a:p>
            <a:pPr lvl="0"/>
            <a:r>
              <a:rPr lang="en-GB"/>
              <a:t>Consumption-production relations and prosumers </a:t>
            </a:r>
          </a:p>
          <a:p>
            <a:pPr lvl="0"/>
            <a:r>
              <a:rPr lang="en-GB"/>
              <a:t>Sustainable urban development</a:t>
            </a:r>
          </a:p>
          <a:p>
            <a:pPr lvl="0"/>
            <a:r>
              <a:rPr lang="en-GB"/>
              <a:t>Local approaches to sustainability </a:t>
            </a:r>
          </a:p>
          <a:p>
            <a:pPr lvl="0"/>
            <a:r>
              <a:rPr lang="en-GB"/>
              <a:t>Sustainable transitions of provision and consumption</a:t>
            </a:r>
          </a:p>
        </p:txBody>
      </p:sp>
      <p:pic>
        <p:nvPicPr>
          <p:cNvPr id="7" name="Pladsholder til billede 6"/>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4685" r="4685"/>
          <a:stretch>
            <a:fillRect/>
          </a:stretch>
        </p:blipFill>
        <p:spPr>
          <a:prstGeom prst="rect">
            <a:avLst/>
          </a:prstGeom>
        </p:spPr>
      </p:pic>
    </p:spTree>
    <p:extLst>
      <p:ext uri="{BB962C8B-B14F-4D97-AF65-F5344CB8AC3E}">
        <p14:creationId xmlns:p14="http://schemas.microsoft.com/office/powerpoint/2010/main" val="3835576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41</a:t>
            </a:fld>
            <a:endParaRPr lang="en-US"/>
          </a:p>
        </p:txBody>
      </p:sp>
      <p:sp>
        <p:nvSpPr>
          <p:cNvPr id="8" name="Tekstfelt 7"/>
          <p:cNvSpPr txBox="1"/>
          <p:nvPr/>
        </p:nvSpPr>
        <p:spPr>
          <a:xfrm>
            <a:off x="8138592" y="2488463"/>
            <a:ext cx="3767658" cy="369332"/>
          </a:xfrm>
          <a:prstGeom prst="rect">
            <a:avLst/>
          </a:prstGeom>
          <a:noFill/>
        </p:spPr>
        <p:txBody>
          <a:bodyPr wrap="square" rtlCol="0">
            <a:spAutoFit/>
          </a:bodyPr>
          <a:lstStyle/>
          <a:p>
            <a:r>
              <a:rPr lang="da-DK" i="1">
                <a:solidFill>
                  <a:srgbClr val="FF0000"/>
                </a:solidFill>
              </a:rPr>
              <a:t>Indsæt billede, figur, illustration</a:t>
            </a:r>
          </a:p>
        </p:txBody>
      </p:sp>
      <p:sp>
        <p:nvSpPr>
          <p:cNvPr id="12" name="Titel 1"/>
          <p:cNvSpPr txBox="1">
            <a:spLocks/>
          </p:cNvSpPr>
          <p:nvPr/>
        </p:nvSpPr>
        <p:spPr>
          <a:xfrm>
            <a:off x="587374" y="359273"/>
            <a:ext cx="6851394" cy="1621619"/>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US" sz="3200"/>
              <a:t>TRANSFORMATION OF HOUSING AND PLACES</a:t>
            </a:r>
            <a:r>
              <a:rPr lang="en-US" sz="3200">
                <a:solidFill>
                  <a:schemeClr val="tx1">
                    <a:lumMod val="50000"/>
                  </a:schemeClr>
                </a:solidFill>
              </a:rPr>
              <a:t/>
            </a:r>
            <a:br>
              <a:rPr lang="en-US" sz="3200">
                <a:solidFill>
                  <a:schemeClr val="tx1">
                    <a:lumMod val="50000"/>
                  </a:schemeClr>
                </a:solidFill>
              </a:rPr>
            </a:br>
            <a:r>
              <a:rPr lang="da-DK" sz="3200">
                <a:solidFill>
                  <a:schemeClr val="tx2">
                    <a:lumMod val="75000"/>
                  </a:schemeClr>
                </a:solidFill>
              </a:rPr>
              <a:t>RESEARCH GROUP</a:t>
            </a:r>
          </a:p>
        </p:txBody>
      </p:sp>
      <p:sp>
        <p:nvSpPr>
          <p:cNvPr id="13" name="Pladsholder til tekst 6"/>
          <p:cNvSpPr txBox="1">
            <a:spLocks/>
          </p:cNvSpPr>
          <p:nvPr/>
        </p:nvSpPr>
        <p:spPr>
          <a:xfrm>
            <a:off x="587374" y="2695360"/>
            <a:ext cx="6404553" cy="368696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2"/>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p>
          <a:p>
            <a:r>
              <a:rPr lang="en-GB"/>
              <a:t>Urbanisation</a:t>
            </a:r>
            <a:r>
              <a:rPr lang="en-US">
                <a:solidFill>
                  <a:srgbClr val="354450"/>
                </a:solidFill>
                <a:latin typeface="Helvetica" panose="020B0604020202020204" pitchFamily="34" charset="0"/>
              </a:rPr>
              <a:t>, residential mobility, and regional migration patterns</a:t>
            </a:r>
            <a:endParaRPr lang="en-GB"/>
          </a:p>
          <a:p>
            <a:r>
              <a:rPr lang="en-GB"/>
              <a:t>The relationship between architecture and everyday life</a:t>
            </a:r>
          </a:p>
          <a:p>
            <a:r>
              <a:rPr lang="en-GB"/>
              <a:t>Housing and settlement preferences, demographic changes and changed lifestyles</a:t>
            </a:r>
          </a:p>
          <a:p>
            <a:r>
              <a:rPr lang="en-GB"/>
              <a:t>Transformation of disadvantaged neighbourhoods including social life and neighbourhood effects</a:t>
            </a:r>
          </a:p>
          <a:p>
            <a:r>
              <a:rPr lang="en-GB"/>
              <a:t>Strategic development in outer areas</a:t>
            </a:r>
          </a:p>
          <a:p>
            <a:r>
              <a:rPr lang="en-GB"/>
              <a:t>Migration, urban diversity and social cohesion</a:t>
            </a:r>
          </a:p>
          <a:p>
            <a:r>
              <a:rPr lang="en-US">
                <a:solidFill>
                  <a:srgbClr val="354450"/>
                </a:solidFill>
                <a:latin typeface="Helvetica" panose="020B0604020202020204" pitchFamily="34" charset="0"/>
              </a:rPr>
              <a:t>The effect of technological and environmental change on people</a:t>
            </a:r>
          </a:p>
        </p:txBody>
      </p:sp>
      <p:pic>
        <p:nvPicPr>
          <p:cNvPr id="9" name="Pladsholder til billede 8"/>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7579" r="7579"/>
          <a:stretch>
            <a:fillRect/>
          </a:stretch>
        </p:blipFill>
        <p:spPr>
          <a:prstGeom prst="rect">
            <a:avLst/>
          </a:prstGeom>
        </p:spPr>
      </p:pic>
    </p:spTree>
    <p:extLst>
      <p:ext uri="{BB962C8B-B14F-4D97-AF65-F5344CB8AC3E}">
        <p14:creationId xmlns:p14="http://schemas.microsoft.com/office/powerpoint/2010/main" val="757126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9419" r="9419"/>
          <a:stretch>
            <a:fillRect/>
          </a:stretch>
        </p:blipFill>
        <p:spPr>
          <a:xfrm rot="5400000">
            <a:off x="6386513" y="1052513"/>
            <a:ext cx="6858000" cy="4752975"/>
          </a:xfrm>
        </p:spPr>
      </p:pic>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42</a:t>
            </a:fld>
            <a:endParaRPr lang="en-US"/>
          </a:p>
        </p:txBody>
      </p:sp>
      <p:sp>
        <p:nvSpPr>
          <p:cNvPr id="12" name="Titel 1"/>
          <p:cNvSpPr txBox="1">
            <a:spLocks/>
          </p:cNvSpPr>
          <p:nvPr/>
        </p:nvSpPr>
        <p:spPr>
          <a:xfrm>
            <a:off x="587374" y="359273"/>
            <a:ext cx="6851394" cy="1621619"/>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3200"/>
              <a:t>UNIVERSAL DESIGN AND ACCESSIBILITY</a:t>
            </a:r>
            <a:r>
              <a:rPr lang="en-US" sz="3200">
                <a:solidFill>
                  <a:schemeClr val="tx1">
                    <a:lumMod val="50000"/>
                  </a:schemeClr>
                </a:solidFill>
              </a:rPr>
              <a:t/>
            </a:r>
            <a:br>
              <a:rPr lang="en-US" sz="3200">
                <a:solidFill>
                  <a:schemeClr val="tx1">
                    <a:lumMod val="50000"/>
                  </a:schemeClr>
                </a:solidFill>
              </a:rPr>
            </a:br>
            <a:r>
              <a:rPr lang="da-DK" sz="3200">
                <a:solidFill>
                  <a:schemeClr val="tx2">
                    <a:lumMod val="75000"/>
                  </a:schemeClr>
                </a:solidFill>
              </a:rPr>
              <a:t>RESEARCH GROUP</a:t>
            </a:r>
          </a:p>
        </p:txBody>
      </p:sp>
      <p:sp>
        <p:nvSpPr>
          <p:cNvPr id="13" name="Pladsholder til tekst 6"/>
          <p:cNvSpPr txBox="1">
            <a:spLocks/>
          </p:cNvSpPr>
          <p:nvPr/>
        </p:nvSpPr>
        <p:spPr>
          <a:xfrm>
            <a:off x="587375" y="2983345"/>
            <a:ext cx="5841134" cy="3483823"/>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100"/>
              <a:t>RESEARCH FOCUS</a:t>
            </a:r>
          </a:p>
          <a:p>
            <a:pPr lvl="0"/>
            <a:r>
              <a:rPr lang="en-GB"/>
              <a:t>Universal design; spacial design, daylight, wayfinding etc. </a:t>
            </a:r>
          </a:p>
          <a:p>
            <a:pPr lvl="0"/>
            <a:r>
              <a:rPr lang="en-GB"/>
              <a:t>Accessibility and usability</a:t>
            </a:r>
          </a:p>
          <a:p>
            <a:pPr lvl="0"/>
            <a:r>
              <a:rPr lang="en-GB"/>
              <a:t>Architectural and sensory quality</a:t>
            </a:r>
          </a:p>
          <a:p>
            <a:pPr lvl="0"/>
            <a:r>
              <a:rPr lang="en-GB"/>
              <a:t>User needs, involvement of users and understanding of users</a:t>
            </a:r>
          </a:p>
          <a:p>
            <a:pPr lvl="0"/>
            <a:r>
              <a:rPr lang="en-GB"/>
              <a:t>Design process</a:t>
            </a:r>
          </a:p>
          <a:p>
            <a:pPr lvl="0"/>
            <a:r>
              <a:rPr lang="en-GB"/>
              <a:t>Building legislation</a:t>
            </a:r>
          </a:p>
        </p:txBody>
      </p:sp>
    </p:spTree>
    <p:extLst>
      <p:ext uri="{BB962C8B-B14F-4D97-AF65-F5344CB8AC3E}">
        <p14:creationId xmlns:p14="http://schemas.microsoft.com/office/powerpoint/2010/main" val="1890926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43</a:t>
            </a:fld>
            <a:endParaRPr lang="en-US"/>
          </a:p>
        </p:txBody>
      </p:sp>
      <p:sp>
        <p:nvSpPr>
          <p:cNvPr id="9" name="Titel 8"/>
          <p:cNvSpPr>
            <a:spLocks noGrp="1"/>
          </p:cNvSpPr>
          <p:nvPr>
            <p:ph type="title"/>
          </p:nvPr>
        </p:nvSpPr>
        <p:spPr>
          <a:xfrm>
            <a:off x="587374" y="373446"/>
            <a:ext cx="6663171" cy="1471230"/>
          </a:xfrm>
        </p:spPr>
        <p:txBody>
          <a:bodyPr/>
          <a:lstStyle/>
          <a:p>
            <a:r>
              <a:rPr lang="en-GB" sz="3200">
                <a:latin typeface="Arial" panose="020B0604020202020204" pitchFamily="34" charset="0"/>
                <a:cs typeface="Arial" panose="020B0604020202020204" pitchFamily="34" charset="0"/>
              </a:rPr>
              <a:t>DIVISION OF </a:t>
            </a:r>
            <a:r>
              <a:rPr lang="da-DK" sz="3200"/>
              <a:t>TRANSPORTATION ENGINEERING</a:t>
            </a:r>
          </a:p>
        </p:txBody>
      </p:sp>
      <p:sp>
        <p:nvSpPr>
          <p:cNvPr id="12" name="Pladsholder til tekst 5"/>
          <p:cNvSpPr>
            <a:spLocks noGrp="1"/>
          </p:cNvSpPr>
          <p:nvPr>
            <p:ph type="body" sz="quarter" idx="12"/>
          </p:nvPr>
        </p:nvSpPr>
        <p:spPr>
          <a:xfrm>
            <a:off x="583405" y="2503055"/>
            <a:ext cx="6039067" cy="3897745"/>
          </a:xfrm>
        </p:spPr>
        <p:txBody>
          <a:bodyPr>
            <a:normAutofit/>
          </a:bodyPr>
          <a:lstStyle/>
          <a:p>
            <a:pPr marL="0" indent="0">
              <a:buNone/>
            </a:pPr>
            <a:r>
              <a:rPr lang="da-DK" sz="1800">
                <a:latin typeface="Arial" panose="020B0604020202020204" pitchFamily="34" charset="0"/>
                <a:cs typeface="Arial" panose="020B0604020202020204" pitchFamily="34" charset="0"/>
              </a:rPr>
              <a:t>KEY COMPETENCES:</a:t>
            </a:r>
          </a:p>
          <a:p>
            <a:r>
              <a:rPr lang="en-US"/>
              <a:t>Traffic safety</a:t>
            </a:r>
          </a:p>
          <a:p>
            <a:r>
              <a:rPr lang="en-US"/>
              <a:t>Traffic planning</a:t>
            </a:r>
          </a:p>
          <a:p>
            <a:r>
              <a:rPr lang="en-US"/>
              <a:t>Traffic management</a:t>
            </a:r>
          </a:p>
          <a:p>
            <a:r>
              <a:rPr lang="en-US"/>
              <a:t>Digital road design</a:t>
            </a:r>
          </a:p>
          <a:p>
            <a:r>
              <a:rPr lang="en-US"/>
              <a:t>Intelligent transport systems</a:t>
            </a:r>
          </a:p>
          <a:p>
            <a:r>
              <a:rPr lang="en-US"/>
              <a:t>Freight and logistics</a:t>
            </a:r>
          </a:p>
        </p:txBody>
      </p:sp>
      <p:pic>
        <p:nvPicPr>
          <p:cNvPr id="10" name="Pladsholder til billede 7"/>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27128" r="27128"/>
          <a:stretch>
            <a:fillRect/>
          </a:stretch>
        </p:blipFill>
        <p:spPr>
          <a:xfrm>
            <a:off x="9880810" y="3488635"/>
            <a:ext cx="2311191" cy="3369365"/>
          </a:xfrm>
          <a:prstGeom prst="rect">
            <a:avLst/>
          </a:prstGeom>
        </p:spPr>
      </p:pic>
      <p:pic>
        <p:nvPicPr>
          <p:cNvPr id="11" name="Pladsholder til billede 16"/>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27617" r="33787"/>
          <a:stretch/>
        </p:blipFill>
        <p:spPr>
          <a:xfrm>
            <a:off x="7427914" y="3488635"/>
            <a:ext cx="2311191" cy="3369365"/>
          </a:xfrm>
          <a:prstGeom prst="rect">
            <a:avLst/>
          </a:prstGeom>
        </p:spPr>
      </p:pic>
      <p:pic>
        <p:nvPicPr>
          <p:cNvPr id="17" name="Pladsholder til billede 15"/>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l="39953" t="4079" r="22711" b="-265"/>
          <a:stretch/>
        </p:blipFill>
        <p:spPr>
          <a:xfrm>
            <a:off x="9880810" y="-1"/>
            <a:ext cx="2311191" cy="3349488"/>
          </a:xfrm>
          <a:prstGeom prst="rect">
            <a:avLst/>
          </a:prstGeom>
        </p:spPr>
      </p:pic>
      <p:pic>
        <p:nvPicPr>
          <p:cNvPr id="18" name="Pladsholder til billede 3"/>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14992" r="41880"/>
          <a:stretch/>
        </p:blipFill>
        <p:spPr>
          <a:xfrm>
            <a:off x="7427914" y="-1"/>
            <a:ext cx="2311191" cy="3349488"/>
          </a:xfrm>
          <a:prstGeom prst="rect">
            <a:avLst/>
          </a:prstGeom>
        </p:spPr>
      </p:pic>
    </p:spTree>
    <p:extLst>
      <p:ext uri="{BB962C8B-B14F-4D97-AF65-F5344CB8AC3E}">
        <p14:creationId xmlns:p14="http://schemas.microsoft.com/office/powerpoint/2010/main" val="3291057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FREIGHT TRANSPORT</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a:t>RESEARCH FOCUS</a:t>
            </a:r>
          </a:p>
          <a:p>
            <a:r>
              <a:rPr lang="en-US"/>
              <a:t>Optimization of freight transport through the use of new technologies, in particular tracking technologies and </a:t>
            </a:r>
            <a:r>
              <a:rPr lang="en-US" err="1"/>
              <a:t>blockchain</a:t>
            </a:r>
            <a:r>
              <a:rPr lang="en-US"/>
              <a:t> technology</a:t>
            </a:r>
          </a:p>
          <a:p>
            <a:r>
              <a:rPr lang="en-US"/>
              <a:t>Collaborative logistics among large logistics companies</a:t>
            </a:r>
          </a:p>
          <a:p>
            <a:r>
              <a:rPr lang="en-US"/>
              <a:t>Multimodal transport and port management</a:t>
            </a:r>
          </a:p>
          <a:p>
            <a:r>
              <a:rPr lang="en-US"/>
              <a:t>Optimization of freight delivery in urban areas</a:t>
            </a:r>
          </a:p>
          <a:p>
            <a:r>
              <a:rPr lang="en-US"/>
              <a:t>Minimization of environmental impacts of freight transport</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44</a:t>
            </a:fld>
            <a:endParaRPr lang="en-US"/>
          </a:p>
        </p:txBody>
      </p:sp>
      <p:pic>
        <p:nvPicPr>
          <p:cNvPr id="8" name="Pladsholder til billede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342" r="28342"/>
          <a:stretch>
            <a:fillRect/>
          </a:stretch>
        </p:blipFill>
        <p:spPr/>
      </p:pic>
    </p:spTree>
    <p:extLst>
      <p:ext uri="{BB962C8B-B14F-4D97-AF65-F5344CB8AC3E}">
        <p14:creationId xmlns:p14="http://schemas.microsoft.com/office/powerpoint/2010/main" val="1612654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TRAFFIC</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a:t>RESEARCH FOCUS</a:t>
            </a:r>
          </a:p>
          <a:p>
            <a:r>
              <a:rPr lang="en-US"/>
              <a:t>Traffic safety of roads, road users and vehicles </a:t>
            </a:r>
          </a:p>
          <a:p>
            <a:r>
              <a:rPr lang="en-US"/>
              <a:t>Safe road design and development of safe vehicle technology</a:t>
            </a:r>
          </a:p>
          <a:p>
            <a:r>
              <a:rPr lang="en-US"/>
              <a:t>Analysis of large data set and index studies</a:t>
            </a:r>
          </a:p>
          <a:p>
            <a:r>
              <a:rPr lang="en-US"/>
              <a:t>On-demand public and private transport</a:t>
            </a:r>
          </a:p>
          <a:p>
            <a:r>
              <a:rPr lang="en-US"/>
              <a:t>Machin learning in traffic management </a:t>
            </a:r>
            <a:endParaRPr lang="en-GB"/>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45</a:t>
            </a:fld>
            <a:endParaRPr lang="en-US"/>
          </a:p>
        </p:txBody>
      </p:sp>
      <p:pic>
        <p:nvPicPr>
          <p:cNvPr id="4" name="Pladsholder til billede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6498" r="186"/>
          <a:stretch/>
        </p:blipFill>
        <p:spPr/>
      </p:pic>
    </p:spTree>
    <p:extLst>
      <p:ext uri="{BB962C8B-B14F-4D97-AF65-F5344CB8AC3E}">
        <p14:creationId xmlns:p14="http://schemas.microsoft.com/office/powerpoint/2010/main" val="2467557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sz="3200">
                <a:solidFill>
                  <a:schemeClr val="tx1">
                    <a:lumMod val="50000"/>
                  </a:schemeClr>
                </a:solidFill>
              </a:rPr>
              <a:t>ROAD MODELLING</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RESEARCH GROUP</a:t>
            </a: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a:t>RESEARCH FOCUS</a:t>
            </a:r>
          </a:p>
          <a:p>
            <a:r>
              <a:rPr lang="da-DK"/>
              <a:t>Road </a:t>
            </a:r>
            <a:r>
              <a:rPr lang="da-DK" err="1"/>
              <a:t>modelling</a:t>
            </a:r>
            <a:r>
              <a:rPr lang="da-DK"/>
              <a:t> and design </a:t>
            </a:r>
            <a:r>
              <a:rPr lang="da-DK" err="1"/>
              <a:t>within</a:t>
            </a:r>
            <a:r>
              <a:rPr lang="da-DK"/>
              <a:t> the BIM </a:t>
            </a:r>
            <a:r>
              <a:rPr lang="da-DK" err="1"/>
              <a:t>Lifecycle</a:t>
            </a:r>
            <a:r>
              <a:rPr lang="da-DK"/>
              <a:t> </a:t>
            </a:r>
            <a:r>
              <a:rPr lang="da-DK" err="1"/>
              <a:t>paradigm</a:t>
            </a:r>
            <a:endParaRPr lang="da-DK"/>
          </a:p>
          <a:p>
            <a:r>
              <a:rPr lang="da-DK" err="1"/>
              <a:t>Infrastructure</a:t>
            </a:r>
            <a:r>
              <a:rPr lang="da-DK"/>
              <a:t> </a:t>
            </a:r>
            <a:r>
              <a:rPr lang="da-DK" err="1"/>
              <a:t>modelling</a:t>
            </a:r>
            <a:r>
              <a:rPr lang="da-DK"/>
              <a:t> </a:t>
            </a:r>
            <a:r>
              <a:rPr lang="da-DK" err="1"/>
              <a:t>towards</a:t>
            </a:r>
            <a:r>
              <a:rPr lang="da-DK"/>
              <a:t> a Digital </a:t>
            </a:r>
            <a:r>
              <a:rPr lang="da-DK" err="1"/>
              <a:t>Twin</a:t>
            </a:r>
            <a:r>
              <a:rPr lang="da-DK"/>
              <a:t> </a:t>
            </a:r>
            <a:r>
              <a:rPr lang="da-DK" err="1"/>
              <a:t>concept</a:t>
            </a:r>
            <a:endParaRPr lang="da-DK"/>
          </a:p>
          <a:p>
            <a:r>
              <a:rPr lang="da-DK" err="1"/>
              <a:t>Augmented</a:t>
            </a:r>
            <a:r>
              <a:rPr lang="da-DK"/>
              <a:t> Reality as medium </a:t>
            </a:r>
            <a:r>
              <a:rPr lang="da-DK" err="1"/>
              <a:t>between</a:t>
            </a:r>
            <a:r>
              <a:rPr lang="da-DK"/>
              <a:t> model and </a:t>
            </a:r>
            <a:r>
              <a:rPr lang="da-DK" err="1"/>
              <a:t>physical</a:t>
            </a:r>
            <a:r>
              <a:rPr lang="da-DK"/>
              <a:t> </a:t>
            </a:r>
            <a:r>
              <a:rPr lang="da-DK" err="1"/>
              <a:t>infrastructure</a:t>
            </a:r>
            <a:r>
              <a:rPr lang="da-DK"/>
              <a:t> information</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46</a:t>
            </a:fld>
            <a:endParaRPr lang="en-US"/>
          </a:p>
        </p:txBody>
      </p:sp>
      <p:pic>
        <p:nvPicPr>
          <p:cNvPr id="12" name="Pladsholder til billede 11"/>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2396" r="41400"/>
          <a:stretch/>
        </p:blipFill>
        <p:spPr/>
      </p:pic>
    </p:spTree>
    <p:extLst>
      <p:ext uri="{BB962C8B-B14F-4D97-AF65-F5344CB8AC3E}">
        <p14:creationId xmlns:p14="http://schemas.microsoft.com/office/powerpoint/2010/main" val="3485903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a:xfrm>
            <a:off x="11339887" y="593223"/>
            <a:ext cx="571468" cy="227164"/>
          </a:xfrm>
        </p:spPr>
        <p:txBody>
          <a:bodyPr anchor="ctr">
            <a:normAutofit/>
          </a:bodyPr>
          <a:lstStyle/>
          <a:p>
            <a:pPr>
              <a:spcAft>
                <a:spcPts val="600"/>
              </a:spcAft>
            </a:pPr>
            <a:fld id="{D8D877B3-D348-4611-9BDB-C5374591D951}" type="slidenum">
              <a:rPr lang="en-US" smtClean="0"/>
              <a:pPr>
                <a:spcAft>
                  <a:spcPts val="600"/>
                </a:spcAft>
              </a:pPr>
              <a:t>47</a:t>
            </a:fld>
            <a:endParaRPr lang="en-US"/>
          </a:p>
        </p:txBody>
      </p:sp>
      <p:pic>
        <p:nvPicPr>
          <p:cNvPr id="4" name="Billede 3" descr="Et billede, der indeholder skærm, indendørs, bygning, bord&#10;&#10;Automatisk genereret beskrivelse">
            <a:extLst>
              <a:ext uri="{FF2B5EF4-FFF2-40B4-BE49-F238E27FC236}">
                <a16:creationId xmlns:a16="http://schemas.microsoft.com/office/drawing/2014/main" id="{025C5B7A-2525-0A46-92BD-D44FBAC6BEC1}"/>
              </a:ext>
            </a:extLst>
          </p:cNvPr>
          <p:cNvPicPr>
            <a:picLocks noChangeAspect="1"/>
          </p:cNvPicPr>
          <p:nvPr/>
        </p:nvPicPr>
        <p:blipFill rotWithShape="1">
          <a:blip r:embed="rId2">
            <a:extLst>
              <a:ext uri="{28A0092B-C50C-407E-A947-70E740481C1C}">
                <a14:useLocalDpi xmlns:a14="http://schemas.microsoft.com/office/drawing/2010/main" val="0"/>
              </a:ext>
            </a:extLst>
          </a:blip>
          <a:srcRect b="3912"/>
          <a:stretch/>
        </p:blipFill>
        <p:spPr>
          <a:xfrm>
            <a:off x="7427913" y="10"/>
            <a:ext cx="4764087" cy="6857990"/>
          </a:xfrm>
          <a:prstGeom prst="rect">
            <a:avLst/>
          </a:prstGeom>
          <a:noFill/>
        </p:spPr>
      </p:pic>
      <p:sp>
        <p:nvSpPr>
          <p:cNvPr id="9" name="Titel 8"/>
          <p:cNvSpPr>
            <a:spLocks noGrp="1"/>
          </p:cNvSpPr>
          <p:nvPr>
            <p:ph type="title"/>
          </p:nvPr>
        </p:nvSpPr>
        <p:spPr>
          <a:xfrm>
            <a:off x="587374" y="373446"/>
            <a:ext cx="4683125" cy="1471230"/>
          </a:xfrm>
        </p:spPr>
        <p:txBody>
          <a:bodyPr anchor="t">
            <a:normAutofit/>
          </a:bodyPr>
          <a:lstStyle/>
          <a:p>
            <a:r>
              <a:rPr lang="en-GB"/>
              <a:t>REARCH CENTERS</a:t>
            </a:r>
            <a:endParaRPr lang="da-DK"/>
          </a:p>
        </p:txBody>
      </p:sp>
      <p:sp>
        <p:nvSpPr>
          <p:cNvPr id="17" name="Text Placeholder 4">
            <a:extLst>
              <a:ext uri="{FF2B5EF4-FFF2-40B4-BE49-F238E27FC236}">
                <a16:creationId xmlns:a16="http://schemas.microsoft.com/office/drawing/2014/main" id="{9DB38F4E-560E-487F-A589-A80235097B8B}"/>
              </a:ext>
            </a:extLst>
          </p:cNvPr>
          <p:cNvSpPr>
            <a:spLocks noGrp="1"/>
          </p:cNvSpPr>
          <p:nvPr>
            <p:ph type="body" sz="quarter" idx="12"/>
          </p:nvPr>
        </p:nvSpPr>
        <p:spPr>
          <a:xfrm>
            <a:off x="583406" y="2101809"/>
            <a:ext cx="4687094" cy="3765591"/>
          </a:xfrm>
        </p:spPr>
        <p:txBody>
          <a:bodyPr/>
          <a:lstStyle/>
          <a:p>
            <a:endParaRPr lang="en-US"/>
          </a:p>
        </p:txBody>
      </p:sp>
    </p:spTree>
    <p:extLst>
      <p:ext uri="{BB962C8B-B14F-4D97-AF65-F5344CB8AC3E}">
        <p14:creationId xmlns:p14="http://schemas.microsoft.com/office/powerpoint/2010/main" val="3122491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8" r="26898"/>
          <a:stretch>
            <a:fillRect/>
          </a:stretch>
        </p:blipFill>
        <p:spPr/>
      </p:pic>
      <p:sp>
        <p:nvSpPr>
          <p:cNvPr id="7" name="Pladsholder til tekst 6"/>
          <p:cNvSpPr>
            <a:spLocks noGrp="1"/>
          </p:cNvSpPr>
          <p:nvPr>
            <p:ph type="body" sz="quarter" idx="12"/>
          </p:nvPr>
        </p:nvSpPr>
        <p:spPr>
          <a:xfrm>
            <a:off x="587375" y="2946400"/>
            <a:ext cx="5462443" cy="1283855"/>
          </a:xfrm>
        </p:spPr>
        <p:txBody>
          <a:bodyPr/>
          <a:lstStyle/>
          <a:p>
            <a:r>
              <a:rPr lang="en-GB"/>
              <a:t>We work with sustainable innovation, food, aesthetics and life quality in everyday life.</a:t>
            </a:r>
            <a:endParaRPr lang="da-DK"/>
          </a:p>
        </p:txBody>
      </p:sp>
      <p:sp>
        <p:nvSpPr>
          <p:cNvPr id="8" name="Titel 1"/>
          <p:cNvSpPr txBox="1">
            <a:spLocks/>
          </p:cNvSpPr>
          <p:nvPr/>
        </p:nvSpPr>
        <p:spPr>
          <a:xfrm>
            <a:off x="587374" y="359273"/>
            <a:ext cx="6307497" cy="1621619"/>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3200">
                <a:solidFill>
                  <a:schemeClr val="tx1">
                    <a:lumMod val="50000"/>
                  </a:schemeClr>
                </a:solidFill>
              </a:rPr>
              <a:t>CENTER FOR </a:t>
            </a:r>
            <a:r>
              <a:rPr lang="da-DK" sz="3200">
                <a:solidFill>
                  <a:schemeClr val="tx2">
                    <a:lumMod val="75000"/>
                  </a:schemeClr>
                </a:solidFill>
              </a:rPr>
              <a:t/>
            </a:r>
            <a:br>
              <a:rPr lang="da-DK" sz="3200">
                <a:solidFill>
                  <a:schemeClr val="tx2">
                    <a:lumMod val="75000"/>
                  </a:schemeClr>
                </a:solidFill>
              </a:rPr>
            </a:br>
            <a:r>
              <a:rPr lang="da-DK" sz="3200">
                <a:solidFill>
                  <a:schemeClr val="tx2">
                    <a:lumMod val="75000"/>
                  </a:schemeClr>
                </a:solidFill>
              </a:rPr>
              <a:t>FOOD SCIENCE, </a:t>
            </a:r>
          </a:p>
          <a:p>
            <a:r>
              <a:rPr lang="da-DK" sz="3200">
                <a:solidFill>
                  <a:schemeClr val="tx2">
                    <a:lumMod val="75000"/>
                  </a:schemeClr>
                </a:solidFill>
              </a:rPr>
              <a:t>DESIGN &amp; EXPERIENCE</a:t>
            </a:r>
          </a:p>
        </p:txBody>
      </p:sp>
    </p:spTree>
    <p:extLst>
      <p:ext uri="{BB962C8B-B14F-4D97-AF65-F5344CB8AC3E}">
        <p14:creationId xmlns:p14="http://schemas.microsoft.com/office/powerpoint/2010/main" val="55670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000" b="5000"/>
          <a:stretch>
            <a:fillRect/>
          </a:stretch>
        </p:blipFill>
        <p:spPr/>
      </p:pic>
    </p:spTree>
    <p:extLst>
      <p:ext uri="{BB962C8B-B14F-4D97-AF65-F5344CB8AC3E}">
        <p14:creationId xmlns:p14="http://schemas.microsoft.com/office/powerpoint/2010/main" val="2544552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t="21280" b="18384"/>
          <a:stretch/>
        </p:blipFill>
        <p:spPr>
          <a:xfrm>
            <a:off x="587374" y="1283852"/>
            <a:ext cx="10777336" cy="4597113"/>
          </a:xfrm>
          <a:prstGeom prst="rect">
            <a:avLst/>
          </a:prstGeom>
        </p:spPr>
      </p:pic>
      <p:sp>
        <p:nvSpPr>
          <p:cNvPr id="3" name="Titel 2"/>
          <p:cNvSpPr>
            <a:spLocks noGrp="1"/>
          </p:cNvSpPr>
          <p:nvPr>
            <p:ph type="title"/>
          </p:nvPr>
        </p:nvSpPr>
        <p:spPr/>
        <p:txBody>
          <a:bodyPr/>
          <a:lstStyle/>
          <a:p>
            <a:r>
              <a:rPr lang="da-DK" dirty="0" smtClean="0"/>
              <a:t>ORGANISATION</a:t>
            </a:r>
            <a:endParaRPr lang="en-GB" dirty="0"/>
          </a:p>
        </p:txBody>
      </p:sp>
    </p:spTree>
    <p:extLst>
      <p:ext uri="{BB962C8B-B14F-4D97-AF65-F5344CB8AC3E}">
        <p14:creationId xmlns:p14="http://schemas.microsoft.com/office/powerpoint/2010/main" val="2840754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746" b="7746"/>
          <a:stretch>
            <a:fillRect/>
          </a:stretch>
        </p:blipFill>
        <p:spPr/>
      </p:pic>
      <p:pic>
        <p:nvPicPr>
          <p:cNvPr id="2" name="Picture 3" descr="A large bridge over a river in a city&#10;&#10;Description generated with high confidence">
            <a:extLst>
              <a:ext uri="{FF2B5EF4-FFF2-40B4-BE49-F238E27FC236}">
                <a16:creationId xmlns:a16="http://schemas.microsoft.com/office/drawing/2014/main" id="{50DA665D-AAEF-4FC2-9254-4855E55AC2D7}"/>
              </a:ext>
            </a:extLst>
          </p:cNvPr>
          <p:cNvPicPr>
            <a:picLocks noChangeAspect="1"/>
          </p:cNvPicPr>
          <p:nvPr/>
        </p:nvPicPr>
        <p:blipFill rotWithShape="1">
          <a:blip r:embed="rId3"/>
          <a:srcRect t="5654" r="266" b="10424"/>
          <a:stretch/>
        </p:blipFill>
        <p:spPr>
          <a:xfrm>
            <a:off x="-4837" y="-502556"/>
            <a:ext cx="12213791" cy="7717777"/>
          </a:xfrm>
          <a:prstGeom prst="rect">
            <a:avLst/>
          </a:prstGeom>
        </p:spPr>
      </p:pic>
      <p:sp>
        <p:nvSpPr>
          <p:cNvPr id="3" name="Titel 2"/>
          <p:cNvSpPr>
            <a:spLocks noGrp="1"/>
          </p:cNvSpPr>
          <p:nvPr>
            <p:ph type="title"/>
          </p:nvPr>
        </p:nvSpPr>
        <p:spPr>
          <a:xfrm>
            <a:off x="2425435" y="4125731"/>
            <a:ext cx="7341129" cy="1036319"/>
          </a:xfrm>
        </p:spPr>
        <p:txBody>
          <a:bodyPr anchor="ctr"/>
          <a:lstStyle/>
          <a:p>
            <a:r>
              <a:rPr lang="da-DK">
                <a:solidFill>
                  <a:srgbClr val="211A52"/>
                </a:solidFill>
                <a:cs typeface="Arial"/>
              </a:rPr>
              <a:t>PUBLIC SECTOR SERVICE</a:t>
            </a:r>
          </a:p>
        </p:txBody>
      </p:sp>
    </p:spTree>
    <p:extLst>
      <p:ext uri="{BB962C8B-B14F-4D97-AF65-F5344CB8AC3E}">
        <p14:creationId xmlns:p14="http://schemas.microsoft.com/office/powerpoint/2010/main" val="2007487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87374" y="370290"/>
            <a:ext cx="7159147" cy="1474385"/>
          </a:xfrm>
        </p:spPr>
        <p:txBody>
          <a:bodyPr/>
          <a:lstStyle/>
          <a:p>
            <a:r>
              <a:rPr lang="da-DK">
                <a:cs typeface="Arial"/>
              </a:rPr>
              <a:t>PUBLIC SECTOR SERVICE </a:t>
            </a:r>
          </a:p>
        </p:txBody>
      </p:sp>
      <p:sp>
        <p:nvSpPr>
          <p:cNvPr id="8" name="Pladsholder til tekst 7"/>
          <p:cNvSpPr>
            <a:spLocks noGrp="1"/>
          </p:cNvSpPr>
          <p:nvPr>
            <p:ph type="body" sz="quarter" idx="12"/>
          </p:nvPr>
        </p:nvSpPr>
        <p:spPr>
          <a:xfrm>
            <a:off x="587375" y="1409171"/>
            <a:ext cx="10752512" cy="4359862"/>
          </a:xfrm>
        </p:spPr>
        <p:txBody>
          <a:bodyPr vert="horz" lIns="0" tIns="45720" rIns="0" bIns="45720" rtlCol="0" anchor="t">
            <a:normAutofit fontScale="77500" lnSpcReduction="20000"/>
          </a:bodyPr>
          <a:lstStyle/>
          <a:p>
            <a:pPr marL="0" indent="0">
              <a:buNone/>
            </a:pPr>
            <a:r>
              <a:rPr lang="da-DK" dirty="0">
                <a:ea typeface="+mn-lt"/>
                <a:cs typeface="+mn-lt"/>
              </a:rPr>
              <a:t>The Department of the </a:t>
            </a:r>
            <a:r>
              <a:rPr lang="da-DK" dirty="0" err="1">
                <a:ea typeface="+mn-lt"/>
                <a:cs typeface="+mn-lt"/>
              </a:rPr>
              <a:t>Built</a:t>
            </a:r>
            <a:r>
              <a:rPr lang="da-DK" dirty="0">
                <a:ea typeface="+mn-lt"/>
                <a:cs typeface="+mn-lt"/>
              </a:rPr>
              <a:t> Environment provides public </a:t>
            </a:r>
            <a:r>
              <a:rPr lang="da-DK" dirty="0" err="1">
                <a:ea typeface="+mn-lt"/>
                <a:cs typeface="+mn-lt"/>
              </a:rPr>
              <a:t>sector</a:t>
            </a:r>
            <a:r>
              <a:rPr lang="da-DK" dirty="0">
                <a:ea typeface="+mn-lt"/>
                <a:cs typeface="+mn-lt"/>
              </a:rPr>
              <a:t> service for the Danish Transport, Construction and </a:t>
            </a:r>
            <a:r>
              <a:rPr lang="da-DK" dirty="0" err="1">
                <a:ea typeface="+mn-lt"/>
                <a:cs typeface="+mn-lt"/>
              </a:rPr>
              <a:t>Housing</a:t>
            </a:r>
            <a:r>
              <a:rPr lang="da-DK" dirty="0">
                <a:ea typeface="+mn-lt"/>
                <a:cs typeface="+mn-lt"/>
              </a:rPr>
              <a:t> Authority.</a:t>
            </a:r>
            <a:endParaRPr lang="en-US" dirty="0">
              <a:cs typeface="Arial"/>
            </a:endParaRPr>
          </a:p>
          <a:p>
            <a:pPr marL="0" indent="0">
              <a:buNone/>
            </a:pPr>
            <a:r>
              <a:rPr lang="da-DK" dirty="0">
                <a:cs typeface="Arial"/>
              </a:rPr>
              <a:t>The purpose is </a:t>
            </a:r>
            <a:r>
              <a:rPr lang="da-DK" dirty="0">
                <a:ea typeface="+mn-lt"/>
                <a:cs typeface="+mn-lt"/>
              </a:rPr>
              <a:t>to provide</a:t>
            </a:r>
          </a:p>
          <a:p>
            <a:pPr marL="623570"/>
            <a:r>
              <a:rPr lang="da-DK" dirty="0" err="1"/>
              <a:t>current</a:t>
            </a:r>
            <a:r>
              <a:rPr lang="da-DK" dirty="0"/>
              <a:t>, relevant and </a:t>
            </a:r>
            <a:r>
              <a:rPr lang="da-DK" dirty="0" err="1"/>
              <a:t>usable</a:t>
            </a:r>
            <a:r>
              <a:rPr lang="da-DK" dirty="0"/>
              <a:t> </a:t>
            </a:r>
            <a:r>
              <a:rPr lang="da-DK" dirty="0" err="1"/>
              <a:t>consultancy</a:t>
            </a:r>
            <a:r>
              <a:rPr lang="da-DK" dirty="0"/>
              <a:t> to support the public administration and the </a:t>
            </a:r>
            <a:r>
              <a:rPr lang="da-DK" dirty="0" err="1"/>
              <a:t>political</a:t>
            </a:r>
            <a:r>
              <a:rPr lang="da-DK" dirty="0"/>
              <a:t> system in the </a:t>
            </a:r>
            <a:r>
              <a:rPr lang="da-DK" dirty="0" err="1"/>
              <a:t>construction</a:t>
            </a:r>
            <a:r>
              <a:rPr lang="da-DK" dirty="0"/>
              <a:t> and </a:t>
            </a:r>
            <a:r>
              <a:rPr lang="da-DK" dirty="0" err="1"/>
              <a:t>housing</a:t>
            </a:r>
            <a:r>
              <a:rPr lang="da-DK" dirty="0"/>
              <a:t> </a:t>
            </a:r>
            <a:r>
              <a:rPr lang="da-DK" dirty="0" err="1"/>
              <a:t>area</a:t>
            </a:r>
            <a:r>
              <a:rPr lang="da-DK" dirty="0"/>
              <a:t>. </a:t>
            </a:r>
            <a:endParaRPr lang="da-DK" dirty="0">
              <a:cs typeface="Arial"/>
            </a:endParaRPr>
          </a:p>
          <a:p>
            <a:pPr marL="623570"/>
            <a:r>
              <a:rPr lang="da-DK" dirty="0"/>
              <a:t>ground research and high </a:t>
            </a:r>
            <a:r>
              <a:rPr lang="da-DK" dirty="0" err="1"/>
              <a:t>quality</a:t>
            </a:r>
            <a:r>
              <a:rPr lang="da-DK" dirty="0"/>
              <a:t> </a:t>
            </a:r>
            <a:r>
              <a:rPr lang="da-DK" dirty="0" err="1"/>
              <a:t>communication</a:t>
            </a:r>
            <a:r>
              <a:rPr lang="da-DK" dirty="0"/>
              <a:t> </a:t>
            </a:r>
            <a:r>
              <a:rPr lang="da-DK" dirty="0" err="1"/>
              <a:t>hereof</a:t>
            </a:r>
            <a:r>
              <a:rPr lang="da-DK" dirty="0"/>
              <a:t>, </a:t>
            </a:r>
            <a:r>
              <a:rPr lang="da-DK" dirty="0" err="1"/>
              <a:t>which</a:t>
            </a:r>
            <a:r>
              <a:rPr lang="da-DK" dirty="0"/>
              <a:t> the </a:t>
            </a:r>
            <a:r>
              <a:rPr lang="da-DK" dirty="0" err="1"/>
              <a:t>authorities</a:t>
            </a:r>
            <a:r>
              <a:rPr lang="da-DK" dirty="0"/>
              <a:t> and the </a:t>
            </a:r>
            <a:r>
              <a:rPr lang="da-DK" dirty="0" err="1"/>
              <a:t>sector</a:t>
            </a:r>
            <a:r>
              <a:rPr lang="da-DK" dirty="0"/>
              <a:t> </a:t>
            </a:r>
            <a:r>
              <a:rPr lang="da-DK" dirty="0" err="1"/>
              <a:t>can</a:t>
            </a:r>
            <a:r>
              <a:rPr lang="da-DK" dirty="0"/>
              <a:t> </a:t>
            </a:r>
            <a:r>
              <a:rPr lang="da-DK" dirty="0" err="1"/>
              <a:t>use</a:t>
            </a:r>
            <a:r>
              <a:rPr lang="da-DK" dirty="0"/>
              <a:t> to </a:t>
            </a:r>
            <a:r>
              <a:rPr lang="da-DK" dirty="0" err="1"/>
              <a:t>raise</a:t>
            </a:r>
            <a:r>
              <a:rPr lang="da-DK" dirty="0"/>
              <a:t> </a:t>
            </a:r>
            <a:r>
              <a:rPr lang="da-DK" dirty="0" err="1"/>
              <a:t>quality</a:t>
            </a:r>
            <a:r>
              <a:rPr lang="da-DK" dirty="0"/>
              <a:t> and </a:t>
            </a:r>
            <a:r>
              <a:rPr lang="da-DK" dirty="0" err="1"/>
              <a:t>productivity</a:t>
            </a:r>
            <a:r>
              <a:rPr lang="da-DK" dirty="0"/>
              <a:t> in the </a:t>
            </a:r>
            <a:r>
              <a:rPr lang="da-DK" dirty="0" err="1"/>
              <a:t>construction</a:t>
            </a:r>
            <a:r>
              <a:rPr lang="da-DK" dirty="0"/>
              <a:t> and </a:t>
            </a:r>
            <a:r>
              <a:rPr lang="da-DK" dirty="0" err="1"/>
              <a:t>housing</a:t>
            </a:r>
            <a:r>
              <a:rPr lang="da-DK" dirty="0"/>
              <a:t> </a:t>
            </a:r>
            <a:r>
              <a:rPr lang="da-DK" dirty="0" err="1"/>
              <a:t>area</a:t>
            </a:r>
            <a:r>
              <a:rPr lang="da-DK" dirty="0"/>
              <a:t>, </a:t>
            </a:r>
            <a:r>
              <a:rPr lang="da-DK" dirty="0" err="1"/>
              <a:t>including</a:t>
            </a:r>
            <a:r>
              <a:rPr lang="da-DK" dirty="0"/>
              <a:t> </a:t>
            </a:r>
            <a:r>
              <a:rPr lang="da-DK" dirty="0" err="1"/>
              <a:t>accessibility</a:t>
            </a:r>
            <a:r>
              <a:rPr lang="da-DK" dirty="0"/>
              <a:t>.</a:t>
            </a:r>
            <a:r>
              <a:rPr lang="en-US" dirty="0"/>
              <a:t> </a:t>
            </a:r>
            <a:endParaRPr lang="en-US" dirty="0">
              <a:cs typeface="Arial"/>
            </a:endParaRPr>
          </a:p>
          <a:p>
            <a:pPr marL="337820" indent="0">
              <a:buNone/>
            </a:pPr>
            <a:r>
              <a:rPr lang="da-DK" dirty="0">
                <a:cs typeface="Arial"/>
              </a:rPr>
              <a:t>Research </a:t>
            </a:r>
            <a:r>
              <a:rPr lang="da-DK" dirty="0" err="1">
                <a:cs typeface="Arial"/>
              </a:rPr>
              <a:t>includes</a:t>
            </a:r>
            <a:endParaRPr lang="da-DK" dirty="0">
              <a:cs typeface="Arial"/>
            </a:endParaRPr>
          </a:p>
          <a:p>
            <a:pPr marL="623570">
              <a:buFont typeface="Arial"/>
              <a:buChar char="•"/>
            </a:pPr>
            <a:r>
              <a:rPr lang="da-DK" dirty="0">
                <a:ea typeface="+mn-lt"/>
                <a:cs typeface="+mn-lt"/>
              </a:rPr>
              <a:t>User </a:t>
            </a:r>
            <a:r>
              <a:rPr lang="da-DK" dirty="0" err="1">
                <a:ea typeface="+mn-lt"/>
                <a:cs typeface="+mn-lt"/>
              </a:rPr>
              <a:t>Perspectives</a:t>
            </a:r>
            <a:endParaRPr lang="da-DK" dirty="0">
              <a:ea typeface="+mn-lt"/>
              <a:cs typeface="+mn-lt"/>
            </a:endParaRPr>
          </a:p>
          <a:p>
            <a:pPr marL="623570">
              <a:buFont typeface="Arial"/>
              <a:buChar char="•"/>
            </a:pPr>
            <a:r>
              <a:rPr lang="da-DK" dirty="0">
                <a:ea typeface="+mn-lt"/>
                <a:cs typeface="+mn-lt"/>
              </a:rPr>
              <a:t>Design, </a:t>
            </a:r>
            <a:r>
              <a:rPr lang="da-DK" dirty="0" err="1">
                <a:ea typeface="+mn-lt"/>
                <a:cs typeface="+mn-lt"/>
              </a:rPr>
              <a:t>Function</a:t>
            </a:r>
            <a:r>
              <a:rPr lang="da-DK" dirty="0">
                <a:ea typeface="+mn-lt"/>
                <a:cs typeface="+mn-lt"/>
              </a:rPr>
              <a:t> and </a:t>
            </a:r>
            <a:r>
              <a:rPr lang="da-DK" dirty="0" err="1">
                <a:ea typeface="+mn-lt"/>
                <a:cs typeface="+mn-lt"/>
              </a:rPr>
              <a:t>Experience</a:t>
            </a:r>
            <a:endParaRPr lang="da-DK" dirty="0">
              <a:ea typeface="+mn-lt"/>
              <a:cs typeface="+mn-lt"/>
            </a:endParaRPr>
          </a:p>
          <a:p>
            <a:pPr marL="623570">
              <a:buFont typeface="Arial"/>
              <a:buChar char="•"/>
            </a:pPr>
            <a:r>
              <a:rPr lang="da-DK" dirty="0">
                <a:ea typeface="+mn-lt"/>
                <a:cs typeface="+mn-lt"/>
              </a:rPr>
              <a:t>Safety and </a:t>
            </a:r>
            <a:r>
              <a:rPr lang="da-DK" dirty="0" err="1">
                <a:ea typeface="+mn-lt"/>
                <a:cs typeface="+mn-lt"/>
              </a:rPr>
              <a:t>Durability</a:t>
            </a:r>
            <a:r>
              <a:rPr lang="da-DK" dirty="0">
                <a:ea typeface="+mn-lt"/>
                <a:cs typeface="+mn-lt"/>
              </a:rPr>
              <a:t> of Constructions</a:t>
            </a:r>
          </a:p>
          <a:p>
            <a:pPr marL="623570">
              <a:buFont typeface="Arial"/>
              <a:buChar char="•"/>
            </a:pPr>
            <a:r>
              <a:rPr lang="da-DK" dirty="0" err="1">
                <a:ea typeface="+mn-lt"/>
                <a:cs typeface="+mn-lt"/>
              </a:rPr>
              <a:t>Indoor</a:t>
            </a:r>
            <a:r>
              <a:rPr lang="da-DK" dirty="0">
                <a:ea typeface="+mn-lt"/>
                <a:cs typeface="+mn-lt"/>
              </a:rPr>
              <a:t> Environment</a:t>
            </a:r>
          </a:p>
          <a:p>
            <a:pPr marL="623570">
              <a:buFont typeface="Arial"/>
              <a:buChar char="•"/>
            </a:pPr>
            <a:r>
              <a:rPr lang="da-DK" dirty="0">
                <a:ea typeface="+mn-lt"/>
                <a:cs typeface="+mn-lt"/>
              </a:rPr>
              <a:t>Energy and Ressource </a:t>
            </a:r>
            <a:r>
              <a:rPr lang="da-DK" dirty="0" err="1">
                <a:ea typeface="+mn-lt"/>
                <a:cs typeface="+mn-lt"/>
              </a:rPr>
              <a:t>Efficiency</a:t>
            </a:r>
            <a:endParaRPr lang="da-DK" dirty="0">
              <a:ea typeface="+mn-lt"/>
              <a:cs typeface="+mn-lt"/>
            </a:endParaRPr>
          </a:p>
          <a:p>
            <a:pPr marL="623570">
              <a:buFont typeface="Arial"/>
              <a:buChar char="•"/>
            </a:pPr>
            <a:r>
              <a:rPr lang="da-DK" dirty="0">
                <a:ea typeface="+mn-lt"/>
                <a:cs typeface="+mn-lt"/>
              </a:rPr>
              <a:t>Value Creation in the Construction </a:t>
            </a:r>
            <a:r>
              <a:rPr lang="da-DK" dirty="0" err="1">
                <a:ea typeface="+mn-lt"/>
                <a:cs typeface="+mn-lt"/>
              </a:rPr>
              <a:t>Process</a:t>
            </a:r>
            <a:endParaRPr lang="da-DK" dirty="0" err="1">
              <a:cs typeface="Arial"/>
            </a:endParaRPr>
          </a:p>
          <a:p>
            <a:pPr marL="623570">
              <a:buFont typeface="Arial"/>
              <a:buChar char="•"/>
            </a:pPr>
            <a:r>
              <a:rPr lang="da-DK" dirty="0">
                <a:cs typeface="Arial"/>
              </a:rPr>
              <a:t>Accessibility</a:t>
            </a:r>
          </a:p>
          <a:p>
            <a:pPr marL="337820" indent="0">
              <a:buNone/>
            </a:pPr>
            <a:endParaRPr lang="en-US" sz="1800">
              <a:cs typeface="Arial"/>
            </a:endParaRPr>
          </a:p>
        </p:txBody>
      </p:sp>
    </p:spTree>
    <p:extLst>
      <p:ext uri="{BB962C8B-B14F-4D97-AF65-F5344CB8AC3E}">
        <p14:creationId xmlns:p14="http://schemas.microsoft.com/office/powerpoint/2010/main" val="3138191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746" b="7746"/>
          <a:stretch>
            <a:fillRect/>
          </a:stretch>
        </p:blipFill>
        <p:spPr/>
      </p:pic>
      <p:sp>
        <p:nvSpPr>
          <p:cNvPr id="3" name="Titel 2"/>
          <p:cNvSpPr>
            <a:spLocks noGrp="1"/>
          </p:cNvSpPr>
          <p:nvPr>
            <p:ph type="title"/>
          </p:nvPr>
        </p:nvSpPr>
        <p:spPr>
          <a:xfrm>
            <a:off x="2425435" y="4125731"/>
            <a:ext cx="7341129" cy="1036319"/>
          </a:xfrm>
        </p:spPr>
        <p:txBody>
          <a:bodyPr anchor="ctr"/>
          <a:lstStyle/>
          <a:p>
            <a:r>
              <a:rPr lang="da-DK"/>
              <a:t>EDUCATION</a:t>
            </a:r>
            <a:endParaRPr lang="da-DK">
              <a:solidFill>
                <a:srgbClr val="FF0000"/>
              </a:solidFill>
            </a:endParaRPr>
          </a:p>
        </p:txBody>
      </p:sp>
    </p:spTree>
    <p:extLst>
      <p:ext uri="{BB962C8B-B14F-4D97-AF65-F5344CB8AC3E}">
        <p14:creationId xmlns:p14="http://schemas.microsoft.com/office/powerpoint/2010/main" val="660854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325907" y="3913689"/>
            <a:ext cx="4111586" cy="2760095"/>
            <a:chOff x="4302798" y="1444070"/>
            <a:chExt cx="5788884" cy="3822700"/>
          </a:xfrm>
        </p:grpSpPr>
        <p:pic>
          <p:nvPicPr>
            <p:cNvPr id="7" name="Billed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88024" y="1444070"/>
              <a:ext cx="3559599" cy="3822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object 3"/>
            <p:cNvSpPr txBox="1"/>
            <p:nvPr/>
          </p:nvSpPr>
          <p:spPr bwMode="auto">
            <a:xfrm>
              <a:off x="6588224" y="2492989"/>
              <a:ext cx="1368153" cy="271630"/>
            </a:xfrm>
            <a:prstGeom prst="rect">
              <a:avLst/>
            </a:prstGeom>
          </p:spPr>
          <p:txBody>
            <a:bodyPr lIns="0" tIns="0" rIns="0" bIns="0"/>
            <a:lstStyle/>
            <a:p>
              <a:pPr>
                <a:tabLst>
                  <a:tab pos="3020532" algn="l"/>
                </a:tabLst>
                <a:defRPr/>
              </a:pPr>
              <a:r>
                <a:rPr lang="da-DK" sz="1500" kern="0" spc="256">
                  <a:solidFill>
                    <a:srgbClr val="211A52"/>
                  </a:solidFill>
                  <a:latin typeface="Arial" pitchFamily="34" charset="0"/>
                </a:rPr>
                <a:t>Aalborg</a:t>
              </a:r>
              <a:r>
                <a:rPr lang="da-DK" sz="2100" kern="0" spc="256">
                  <a:solidFill>
                    <a:srgbClr val="211A52"/>
                  </a:solidFill>
                  <a:latin typeface="Arial" pitchFamily="34" charset="0"/>
                </a:rPr>
                <a:t/>
              </a:r>
              <a:br>
                <a:rPr lang="da-DK" sz="2100" kern="0" spc="256">
                  <a:solidFill>
                    <a:srgbClr val="211A52"/>
                  </a:solidFill>
                  <a:latin typeface="Arial" pitchFamily="34" charset="0"/>
                </a:rPr>
              </a:br>
              <a:endParaRPr lang="da-DK" sz="2100" kern="0" spc="256">
                <a:solidFill>
                  <a:srgbClr val="211A52"/>
                </a:solidFill>
                <a:latin typeface="Arial" pitchFamily="34" charset="0"/>
              </a:endParaRPr>
            </a:p>
            <a:p>
              <a:pPr algn="ctr">
                <a:tabLst>
                  <a:tab pos="3020532" algn="l"/>
                </a:tabLst>
                <a:defRPr/>
              </a:pPr>
              <a:endParaRPr lang="da-DK" sz="2100" kern="0" spc="256">
                <a:solidFill>
                  <a:srgbClr val="211A52"/>
                </a:solidFill>
                <a:latin typeface="Arial" pitchFamily="34" charset="0"/>
              </a:endParaRPr>
            </a:p>
          </p:txBody>
        </p:sp>
        <p:sp>
          <p:nvSpPr>
            <p:cNvPr id="9" name="object 3"/>
            <p:cNvSpPr txBox="1"/>
            <p:nvPr/>
          </p:nvSpPr>
          <p:spPr bwMode="auto">
            <a:xfrm>
              <a:off x="8003232" y="3761264"/>
              <a:ext cx="2088450" cy="270746"/>
            </a:xfrm>
            <a:prstGeom prst="rect">
              <a:avLst/>
            </a:prstGeom>
          </p:spPr>
          <p:txBody>
            <a:bodyPr lIns="0" tIns="0" rIns="0" bIns="0"/>
            <a:lstStyle/>
            <a:p>
              <a:pPr>
                <a:tabLst>
                  <a:tab pos="3020532" algn="l"/>
                </a:tabLst>
                <a:defRPr/>
              </a:pPr>
              <a:r>
                <a:rPr lang="da-DK" sz="1500" kern="0" spc="256">
                  <a:solidFill>
                    <a:srgbClr val="211A52"/>
                  </a:solidFill>
                  <a:latin typeface="Arial" pitchFamily="34" charset="0"/>
                </a:rPr>
                <a:t>Copenhagen</a:t>
              </a:r>
              <a:endParaRPr lang="da-DK" sz="2100" kern="0" spc="256">
                <a:solidFill>
                  <a:srgbClr val="211A52"/>
                </a:solidFill>
                <a:latin typeface="Arial" pitchFamily="34" charset="0"/>
              </a:endParaRPr>
            </a:p>
          </p:txBody>
        </p:sp>
        <p:sp>
          <p:nvSpPr>
            <p:cNvPr id="10" name="Ellipse 9"/>
            <p:cNvSpPr/>
            <p:nvPr/>
          </p:nvSpPr>
          <p:spPr>
            <a:xfrm>
              <a:off x="6227080" y="2479058"/>
              <a:ext cx="216024" cy="216024"/>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p:cNvSpPr/>
            <p:nvPr/>
          </p:nvSpPr>
          <p:spPr>
            <a:xfrm>
              <a:off x="5312010" y="4005064"/>
              <a:ext cx="216024" cy="216024"/>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p:cNvSpPr/>
            <p:nvPr/>
          </p:nvSpPr>
          <p:spPr>
            <a:xfrm>
              <a:off x="7740352" y="3687146"/>
              <a:ext cx="216024" cy="216024"/>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object 3"/>
            <p:cNvSpPr txBox="1"/>
            <p:nvPr/>
          </p:nvSpPr>
          <p:spPr bwMode="auto">
            <a:xfrm>
              <a:off x="4302798" y="4138719"/>
              <a:ext cx="1330077" cy="323850"/>
            </a:xfrm>
            <a:prstGeom prst="rect">
              <a:avLst/>
            </a:prstGeom>
          </p:spPr>
          <p:txBody>
            <a:bodyPr lIns="0" tIns="0" rIns="0" bIns="0"/>
            <a:lstStyle/>
            <a:p>
              <a:pPr>
                <a:tabLst>
                  <a:tab pos="3020532" algn="l"/>
                </a:tabLst>
                <a:defRPr/>
              </a:pPr>
              <a:r>
                <a:rPr lang="da-DK" sz="1500" kern="0" spc="256">
                  <a:solidFill>
                    <a:srgbClr val="211A52"/>
                  </a:solidFill>
                  <a:latin typeface="Arial" pitchFamily="34" charset="0"/>
                </a:rPr>
                <a:t>Esbjerg</a:t>
              </a:r>
              <a:endParaRPr lang="da-DK" sz="2100" kern="0" spc="256">
                <a:solidFill>
                  <a:srgbClr val="211A52"/>
                </a:solidFill>
                <a:latin typeface="Arial" pitchFamily="34" charset="0"/>
              </a:endParaRPr>
            </a:p>
          </p:txBody>
        </p:sp>
      </p:grpSp>
      <p:sp>
        <p:nvSpPr>
          <p:cNvPr id="4" name="Titel 3"/>
          <p:cNvSpPr>
            <a:spLocks noGrp="1"/>
          </p:cNvSpPr>
          <p:nvPr>
            <p:ph type="title"/>
          </p:nvPr>
        </p:nvSpPr>
        <p:spPr/>
        <p:txBody>
          <a:bodyPr/>
          <a:lstStyle/>
          <a:p>
            <a:r>
              <a:rPr lang="da-DK"/>
              <a:t>STUDY PROGRAMMES</a:t>
            </a:r>
          </a:p>
        </p:txBody>
      </p:sp>
      <p:sp>
        <p:nvSpPr>
          <p:cNvPr id="5" name="Pladsholder til tekst 4"/>
          <p:cNvSpPr>
            <a:spLocks noGrp="1"/>
          </p:cNvSpPr>
          <p:nvPr>
            <p:ph type="body" sz="quarter" idx="12"/>
          </p:nvPr>
        </p:nvSpPr>
        <p:spPr>
          <a:xfrm>
            <a:off x="587374" y="1953935"/>
            <a:ext cx="11158311" cy="3919508"/>
          </a:xfrm>
        </p:spPr>
        <p:txBody>
          <a:bodyPr numCol="3" spcCol="540000">
            <a:normAutofit fontScale="25000" lnSpcReduction="20000"/>
          </a:bodyPr>
          <a:lstStyle/>
          <a:p>
            <a:pPr marL="0" indent="0">
              <a:lnSpc>
                <a:spcPct val="100000"/>
              </a:lnSpc>
              <a:spcBef>
                <a:spcPts val="600"/>
              </a:spcBef>
              <a:buNone/>
            </a:pPr>
            <a:r>
              <a:rPr lang="da-DK" sz="4400" b="1"/>
              <a:t>BACHELOR</a:t>
            </a:r>
          </a:p>
          <a:p>
            <a:pPr marL="0" indent="0">
              <a:lnSpc>
                <a:spcPct val="100000"/>
              </a:lnSpc>
              <a:spcBef>
                <a:spcPts val="600"/>
              </a:spcBef>
              <a:buNone/>
            </a:pPr>
            <a:r>
              <a:rPr lang="da-DK" sz="4400" i="1"/>
              <a:t>Aalborg</a:t>
            </a:r>
          </a:p>
          <a:p>
            <a:pPr>
              <a:lnSpc>
                <a:spcPct val="100000"/>
              </a:lnSpc>
              <a:spcBef>
                <a:spcPts val="600"/>
              </a:spcBef>
              <a:buFont typeface="Arial" panose="020B0604020202020204" pitchFamily="34" charset="0"/>
              <a:buChar char="•"/>
            </a:pPr>
            <a:r>
              <a:rPr lang="da-DK" sz="4400"/>
              <a:t>Byggeri og Anlæg</a:t>
            </a:r>
          </a:p>
          <a:p>
            <a:pPr>
              <a:lnSpc>
                <a:spcPct val="100000"/>
              </a:lnSpc>
              <a:spcBef>
                <a:spcPts val="600"/>
              </a:spcBef>
              <a:buFont typeface="Arial" panose="020B0604020202020204" pitchFamily="34" charset="0"/>
              <a:buChar char="•"/>
            </a:pPr>
            <a:r>
              <a:rPr lang="da-DK" sz="4400"/>
              <a:t>Geografi</a:t>
            </a:r>
          </a:p>
          <a:p>
            <a:pPr marL="0" indent="0">
              <a:lnSpc>
                <a:spcPct val="100000"/>
              </a:lnSpc>
              <a:spcBef>
                <a:spcPts val="600"/>
              </a:spcBef>
              <a:buNone/>
            </a:pPr>
            <a:r>
              <a:rPr lang="da-DK" sz="4400" b="1"/>
              <a:t/>
            </a:r>
            <a:br>
              <a:rPr lang="da-DK" sz="4400" b="1"/>
            </a:br>
            <a:r>
              <a:rPr lang="da-DK" sz="4400" b="1"/>
              <a:t>BACHELOR OF ENGINEERING</a:t>
            </a:r>
          </a:p>
          <a:p>
            <a:pPr marL="0" indent="0">
              <a:lnSpc>
                <a:spcPct val="100000"/>
              </a:lnSpc>
              <a:spcBef>
                <a:spcPts val="600"/>
              </a:spcBef>
              <a:buNone/>
            </a:pPr>
            <a:r>
              <a:rPr lang="da-DK" sz="4400" i="1"/>
              <a:t>Aalborg and Esbjerg</a:t>
            </a:r>
          </a:p>
          <a:p>
            <a:pPr>
              <a:lnSpc>
                <a:spcPct val="100000"/>
              </a:lnSpc>
              <a:spcBef>
                <a:spcPts val="600"/>
              </a:spcBef>
              <a:buFont typeface="Arial" panose="020B0604020202020204" pitchFamily="34" charset="0"/>
              <a:buChar char="•"/>
            </a:pPr>
            <a:r>
              <a:rPr lang="da-DK" sz="4400"/>
              <a:t>Byggeri og Anlæg</a:t>
            </a:r>
          </a:p>
          <a:p>
            <a:pPr marL="0" indent="0">
              <a:lnSpc>
                <a:spcPct val="100000"/>
              </a:lnSpc>
              <a:spcBef>
                <a:spcPts val="600"/>
              </a:spcBef>
              <a:buNone/>
            </a:pPr>
            <a:r>
              <a:rPr lang="da-DK" sz="4400" b="1"/>
              <a:t/>
            </a:r>
            <a:br>
              <a:rPr lang="da-DK" sz="4400" b="1"/>
            </a:br>
            <a:endParaRPr lang="da-DK" sz="4400" b="1"/>
          </a:p>
          <a:p>
            <a:pPr marL="0" indent="0">
              <a:lnSpc>
                <a:spcPct val="100000"/>
              </a:lnSpc>
              <a:spcBef>
                <a:spcPts val="600"/>
              </a:spcBef>
              <a:buNone/>
            </a:pPr>
            <a:endParaRPr lang="da-DK" sz="4400" b="1"/>
          </a:p>
          <a:p>
            <a:pPr marL="0" indent="0">
              <a:lnSpc>
                <a:spcPct val="100000"/>
              </a:lnSpc>
              <a:spcBef>
                <a:spcPts val="600"/>
              </a:spcBef>
              <a:buNone/>
            </a:pPr>
            <a:endParaRPr lang="da-DK" sz="4400" b="1"/>
          </a:p>
          <a:p>
            <a:pPr marL="0" indent="0">
              <a:lnSpc>
                <a:spcPct val="100000"/>
              </a:lnSpc>
              <a:spcBef>
                <a:spcPts val="600"/>
              </a:spcBef>
              <a:buNone/>
            </a:pPr>
            <a:endParaRPr lang="da-DK" sz="4400" b="1"/>
          </a:p>
          <a:p>
            <a:pPr marL="0" indent="0">
              <a:lnSpc>
                <a:spcPct val="100000"/>
              </a:lnSpc>
              <a:spcBef>
                <a:spcPts val="600"/>
              </a:spcBef>
              <a:buNone/>
            </a:pPr>
            <a:endParaRPr lang="da-DK" sz="4400" b="1"/>
          </a:p>
          <a:p>
            <a:pPr marL="0" indent="0">
              <a:lnSpc>
                <a:spcPct val="100000"/>
              </a:lnSpc>
              <a:spcBef>
                <a:spcPts val="600"/>
              </a:spcBef>
              <a:buNone/>
            </a:pPr>
            <a:endParaRPr lang="da-DK" sz="4400" b="1"/>
          </a:p>
          <a:p>
            <a:pPr marL="0" indent="0">
              <a:lnSpc>
                <a:spcPct val="100000"/>
              </a:lnSpc>
              <a:spcBef>
                <a:spcPts val="600"/>
              </a:spcBef>
              <a:buNone/>
            </a:pPr>
            <a:endParaRPr lang="da-DK" sz="4400" b="1"/>
          </a:p>
          <a:p>
            <a:pPr marL="0" indent="0" fontAlgn="t">
              <a:lnSpc>
                <a:spcPct val="100000"/>
              </a:lnSpc>
              <a:spcBef>
                <a:spcPts val="600"/>
              </a:spcBef>
              <a:buNone/>
            </a:pPr>
            <a:endParaRPr lang="da-DK" sz="4400" b="1"/>
          </a:p>
          <a:p>
            <a:pPr marL="0" indent="0" fontAlgn="t">
              <a:lnSpc>
                <a:spcPct val="100000"/>
              </a:lnSpc>
              <a:spcBef>
                <a:spcPts val="600"/>
              </a:spcBef>
              <a:buNone/>
            </a:pPr>
            <a:endParaRPr lang="da-DK" sz="4400" b="1"/>
          </a:p>
          <a:p>
            <a:pPr marL="0" indent="0" fontAlgn="t">
              <a:lnSpc>
                <a:spcPct val="100000"/>
              </a:lnSpc>
              <a:spcBef>
                <a:spcPts val="600"/>
              </a:spcBef>
              <a:buNone/>
            </a:pPr>
            <a:endParaRPr lang="da-DK" sz="4400" b="1"/>
          </a:p>
          <a:p>
            <a:pPr marL="0" indent="0" fontAlgn="t">
              <a:lnSpc>
                <a:spcPct val="100000"/>
              </a:lnSpc>
              <a:spcBef>
                <a:spcPts val="600"/>
              </a:spcBef>
              <a:buNone/>
            </a:pPr>
            <a:r>
              <a:rPr lang="da-DK" sz="4400" b="1"/>
              <a:t>MASTER  (CAND. POLYT.)</a:t>
            </a:r>
          </a:p>
          <a:p>
            <a:pPr marL="0" indent="0" fontAlgn="t">
              <a:lnSpc>
                <a:spcPct val="100000"/>
              </a:lnSpc>
              <a:spcBef>
                <a:spcPts val="600"/>
              </a:spcBef>
              <a:buNone/>
            </a:pPr>
            <a:r>
              <a:rPr lang="en-US" sz="4400" i="1"/>
              <a:t>Aalborg</a:t>
            </a:r>
          </a:p>
          <a:p>
            <a:pPr fontAlgn="t">
              <a:lnSpc>
                <a:spcPct val="100000"/>
              </a:lnSpc>
              <a:spcBef>
                <a:spcPts val="600"/>
              </a:spcBef>
              <a:buFont typeface="Arial" panose="020B0604020202020204" pitchFamily="34" charset="0"/>
              <a:buChar char="•"/>
            </a:pPr>
            <a:r>
              <a:rPr lang="da-DK" sz="4400"/>
              <a:t>Byggeledelse</a:t>
            </a:r>
          </a:p>
          <a:p>
            <a:pPr fontAlgn="t">
              <a:lnSpc>
                <a:spcPct val="100000"/>
              </a:lnSpc>
              <a:spcBef>
                <a:spcPts val="600"/>
              </a:spcBef>
              <a:buFont typeface="Arial" panose="020B0604020202020204" pitchFamily="34" charset="0"/>
              <a:buChar char="•"/>
            </a:pPr>
            <a:r>
              <a:rPr lang="en-US" sz="4400"/>
              <a:t>Indoor Environmental and Energy Engineering </a:t>
            </a:r>
          </a:p>
          <a:p>
            <a:pPr fontAlgn="t">
              <a:lnSpc>
                <a:spcPct val="100000"/>
              </a:lnSpc>
              <a:spcBef>
                <a:spcPts val="600"/>
              </a:spcBef>
              <a:buFont typeface="Arial" panose="020B0604020202020204" pitchFamily="34" charset="0"/>
              <a:buChar char="•"/>
            </a:pPr>
            <a:r>
              <a:rPr lang="en-US" sz="4400"/>
              <a:t>Structural and Civil Engineering </a:t>
            </a:r>
          </a:p>
          <a:p>
            <a:pPr fontAlgn="t">
              <a:lnSpc>
                <a:spcPct val="100000"/>
              </a:lnSpc>
              <a:spcBef>
                <a:spcPts val="600"/>
              </a:spcBef>
              <a:buFont typeface="Arial" panose="020B0604020202020204" pitchFamily="34" charset="0"/>
              <a:buChar char="•"/>
            </a:pPr>
            <a:r>
              <a:rPr lang="da-DK" sz="4400"/>
              <a:t>Veje og Trafik</a:t>
            </a:r>
          </a:p>
          <a:p>
            <a:pPr fontAlgn="t">
              <a:lnSpc>
                <a:spcPct val="100000"/>
              </a:lnSpc>
              <a:spcBef>
                <a:spcPts val="600"/>
              </a:spcBef>
              <a:buFont typeface="Arial" panose="020B0604020202020204" pitchFamily="34" charset="0"/>
              <a:buChar char="•"/>
            </a:pPr>
            <a:r>
              <a:rPr lang="en-US" sz="4400"/>
              <a:t>Water and Environmental Engineering </a:t>
            </a:r>
          </a:p>
          <a:p>
            <a:pPr marL="0" indent="0" fontAlgn="t">
              <a:lnSpc>
                <a:spcPct val="100000"/>
              </a:lnSpc>
              <a:spcBef>
                <a:spcPts val="600"/>
              </a:spcBef>
              <a:buNone/>
            </a:pPr>
            <a:r>
              <a:rPr lang="en-US" sz="4400" i="1"/>
              <a:t>Esbjerg</a:t>
            </a:r>
          </a:p>
          <a:p>
            <a:pPr>
              <a:lnSpc>
                <a:spcPct val="100000"/>
              </a:lnSpc>
              <a:spcBef>
                <a:spcPts val="600"/>
              </a:spcBef>
              <a:buFont typeface="Arial" panose="020B0604020202020204" pitchFamily="34" charset="0"/>
              <a:buChar char="•"/>
            </a:pPr>
            <a:r>
              <a:rPr lang="en-US" sz="4400"/>
              <a:t>Structural</a:t>
            </a:r>
            <a:r>
              <a:rPr lang="da-DK" sz="4400"/>
              <a:t> Design and Analysis </a:t>
            </a:r>
          </a:p>
          <a:p>
            <a:pPr marL="0" indent="0" fontAlgn="t">
              <a:lnSpc>
                <a:spcPct val="100000"/>
              </a:lnSpc>
              <a:spcBef>
                <a:spcPts val="600"/>
              </a:spcBef>
              <a:buNone/>
            </a:pPr>
            <a:r>
              <a:rPr lang="da-DK" sz="4400" b="1"/>
              <a:t/>
            </a:r>
            <a:br>
              <a:rPr lang="da-DK" sz="4400" b="1"/>
            </a:br>
            <a:r>
              <a:rPr lang="da-DK" sz="4400" b="1"/>
              <a:t>MASTER (CAND. SCIENT.)</a:t>
            </a:r>
          </a:p>
          <a:p>
            <a:pPr marL="0" indent="0" fontAlgn="t">
              <a:lnSpc>
                <a:spcPct val="100000"/>
              </a:lnSpc>
              <a:spcBef>
                <a:spcPts val="600"/>
              </a:spcBef>
              <a:buNone/>
            </a:pPr>
            <a:r>
              <a:rPr lang="da-DK" sz="4400" i="1"/>
              <a:t>Aalborg</a:t>
            </a:r>
          </a:p>
          <a:p>
            <a:pPr fontAlgn="t">
              <a:lnSpc>
                <a:spcPct val="100000"/>
              </a:lnSpc>
              <a:spcBef>
                <a:spcPts val="600"/>
              </a:spcBef>
              <a:buFont typeface="Arial" panose="020B0604020202020204" pitchFamily="34" charset="0"/>
              <a:buChar char="•"/>
            </a:pPr>
            <a:r>
              <a:rPr lang="en-GB" sz="4400"/>
              <a:t>Geography </a:t>
            </a:r>
          </a:p>
          <a:p>
            <a:pPr marL="0" indent="0" fontAlgn="t">
              <a:lnSpc>
                <a:spcPct val="100000"/>
              </a:lnSpc>
              <a:spcBef>
                <a:spcPts val="600"/>
              </a:spcBef>
              <a:buNone/>
            </a:pPr>
            <a:r>
              <a:rPr lang="da-DK" sz="4400" b="1"/>
              <a:t/>
            </a:r>
            <a:br>
              <a:rPr lang="da-DK" sz="4400" b="1"/>
            </a:br>
            <a:r>
              <a:rPr lang="da-DK" sz="4400" b="1"/>
              <a:t>MASTER  (CAND. SOC.)</a:t>
            </a:r>
          </a:p>
          <a:p>
            <a:pPr marL="0" indent="0">
              <a:lnSpc>
                <a:spcPct val="100000"/>
              </a:lnSpc>
              <a:spcBef>
                <a:spcPts val="600"/>
              </a:spcBef>
              <a:buNone/>
            </a:pPr>
            <a:r>
              <a:rPr lang="da-DK" sz="4400"/>
              <a:t>Copenhagen</a:t>
            </a:r>
          </a:p>
          <a:p>
            <a:pPr>
              <a:lnSpc>
                <a:spcPct val="100000"/>
              </a:lnSpc>
              <a:spcBef>
                <a:spcPts val="600"/>
              </a:spcBef>
              <a:buFont typeface="Arial" panose="020B0604020202020204" pitchFamily="34" charset="0"/>
              <a:buChar char="•"/>
            </a:pPr>
            <a:r>
              <a:rPr lang="da-DK" sz="4400"/>
              <a:t>By, Bolig og Bosætning</a:t>
            </a:r>
          </a:p>
          <a:p>
            <a:pPr marL="0" indent="0">
              <a:lnSpc>
                <a:spcPct val="100000"/>
              </a:lnSpc>
              <a:spcBef>
                <a:spcPts val="600"/>
              </a:spcBef>
              <a:buNone/>
            </a:pPr>
            <a:endParaRPr lang="da-DK" sz="4400" b="1"/>
          </a:p>
          <a:p>
            <a:pPr marL="0" indent="0">
              <a:lnSpc>
                <a:spcPct val="100000"/>
              </a:lnSpc>
              <a:spcBef>
                <a:spcPts val="600"/>
              </a:spcBef>
              <a:buNone/>
            </a:pPr>
            <a:endParaRPr lang="da-DK" sz="4400" b="1"/>
          </a:p>
          <a:p>
            <a:pPr marL="0" indent="0">
              <a:lnSpc>
                <a:spcPct val="100000"/>
              </a:lnSpc>
              <a:spcBef>
                <a:spcPts val="600"/>
              </a:spcBef>
              <a:buNone/>
            </a:pPr>
            <a:r>
              <a:rPr lang="da-DK" sz="4400" b="1"/>
              <a:t>MASTER (CAND. TECH.)</a:t>
            </a:r>
          </a:p>
          <a:p>
            <a:pPr marL="0" indent="0">
              <a:lnSpc>
                <a:spcPct val="100000"/>
              </a:lnSpc>
              <a:spcBef>
                <a:spcPts val="600"/>
              </a:spcBef>
              <a:buNone/>
            </a:pPr>
            <a:r>
              <a:rPr lang="da-DK" sz="4400" i="1"/>
              <a:t>Aalborg</a:t>
            </a:r>
          </a:p>
          <a:p>
            <a:pPr>
              <a:lnSpc>
                <a:spcPct val="100000"/>
              </a:lnSpc>
              <a:spcBef>
                <a:spcPts val="600"/>
              </a:spcBef>
              <a:buFont typeface="Arial" panose="020B0604020202020204" pitchFamily="34" charset="0"/>
              <a:buChar char="•"/>
            </a:pPr>
            <a:r>
              <a:rPr lang="da-DK" sz="4400"/>
              <a:t>Building Energy Design</a:t>
            </a:r>
          </a:p>
          <a:p>
            <a:pPr>
              <a:lnSpc>
                <a:spcPct val="100000"/>
              </a:lnSpc>
              <a:spcBef>
                <a:spcPts val="600"/>
              </a:spcBef>
              <a:buFont typeface="Arial" panose="020B0604020202020204" pitchFamily="34" charset="0"/>
              <a:buChar char="•"/>
            </a:pPr>
            <a:r>
              <a:rPr lang="da-DK" sz="4400"/>
              <a:t>Byggeledelse og Bygningsinformatik</a:t>
            </a:r>
          </a:p>
          <a:p>
            <a:pPr marL="0" indent="0">
              <a:lnSpc>
                <a:spcPct val="100000"/>
              </a:lnSpc>
              <a:spcBef>
                <a:spcPts val="600"/>
              </a:spcBef>
              <a:buNone/>
            </a:pPr>
            <a:r>
              <a:rPr lang="da-DK" sz="4400" i="1"/>
              <a:t>Esbjerg</a:t>
            </a:r>
          </a:p>
          <a:p>
            <a:pPr>
              <a:lnSpc>
                <a:spcPct val="100000"/>
              </a:lnSpc>
              <a:spcBef>
                <a:spcPts val="600"/>
              </a:spcBef>
              <a:buFont typeface="Arial" panose="020B0604020202020204" pitchFamily="34" charset="0"/>
              <a:buChar char="•"/>
            </a:pPr>
            <a:r>
              <a:rPr lang="en-US" sz="4400"/>
              <a:t>Risk</a:t>
            </a:r>
            <a:r>
              <a:rPr lang="da-DK" sz="4400"/>
              <a:t> and Safety Management</a:t>
            </a:r>
          </a:p>
          <a:p>
            <a:pPr marL="0" indent="0">
              <a:lnSpc>
                <a:spcPct val="100000"/>
              </a:lnSpc>
              <a:spcBef>
                <a:spcPts val="600"/>
              </a:spcBef>
              <a:buNone/>
            </a:pPr>
            <a:r>
              <a:rPr lang="da-DK" sz="4400" i="1"/>
              <a:t>Copenhagen</a:t>
            </a:r>
          </a:p>
          <a:p>
            <a:pPr>
              <a:lnSpc>
                <a:spcPct val="100000"/>
              </a:lnSpc>
              <a:spcBef>
                <a:spcPts val="600"/>
              </a:spcBef>
              <a:buFont typeface="Arial" panose="020B0604020202020204" pitchFamily="34" charset="0"/>
              <a:buChar char="•"/>
            </a:pPr>
            <a:r>
              <a:rPr lang="da-DK" sz="4400"/>
              <a:t>Ledelse og Informatik i Byggeriet</a:t>
            </a:r>
          </a:p>
          <a:p>
            <a:pPr marL="0" indent="0">
              <a:lnSpc>
                <a:spcPct val="100000"/>
              </a:lnSpc>
              <a:spcBef>
                <a:spcPts val="600"/>
              </a:spcBef>
              <a:buNone/>
            </a:pPr>
            <a:r>
              <a:rPr lang="da-DK" sz="4400" b="1"/>
              <a:t/>
            </a:r>
            <a:br>
              <a:rPr lang="da-DK" sz="4400" b="1"/>
            </a:br>
            <a:r>
              <a:rPr lang="da-DK" sz="4400" b="1"/>
              <a:t>CONTINUING EDUCATION</a:t>
            </a:r>
          </a:p>
          <a:p>
            <a:pPr>
              <a:lnSpc>
                <a:spcPct val="100000"/>
              </a:lnSpc>
              <a:spcBef>
                <a:spcPts val="600"/>
              </a:spcBef>
              <a:buFont typeface="Arial" panose="020B0604020202020204" pitchFamily="34" charset="0"/>
              <a:buChar char="•"/>
            </a:pPr>
            <a:r>
              <a:rPr lang="da-DK" sz="4400"/>
              <a:t>Master i Inkluderende arkitektur</a:t>
            </a:r>
          </a:p>
          <a:p>
            <a:pPr>
              <a:lnSpc>
                <a:spcPct val="100000"/>
              </a:lnSpc>
              <a:spcBef>
                <a:spcPts val="600"/>
              </a:spcBef>
              <a:buFont typeface="Arial" panose="020B0604020202020204" pitchFamily="34" charset="0"/>
              <a:buChar char="•"/>
            </a:pPr>
            <a:r>
              <a:rPr lang="da-DK" sz="4400"/>
              <a:t>Master i Bygningsfysik</a:t>
            </a:r>
          </a:p>
          <a:p>
            <a:pPr marL="0" indent="0">
              <a:lnSpc>
                <a:spcPct val="100000"/>
              </a:lnSpc>
              <a:buNone/>
            </a:pPr>
            <a:endParaRPr lang="da-DK" sz="1100" b="1"/>
          </a:p>
          <a:p>
            <a:pPr>
              <a:lnSpc>
                <a:spcPct val="100000"/>
              </a:lnSpc>
            </a:pPr>
            <a:endParaRPr lang="da-DK" sz="1100"/>
          </a:p>
          <a:p>
            <a:pPr>
              <a:lnSpc>
                <a:spcPct val="100000"/>
              </a:lnSpc>
            </a:pPr>
            <a:endParaRPr lang="da-DK" sz="1100"/>
          </a:p>
        </p:txBody>
      </p:sp>
    </p:spTree>
    <p:extLst>
      <p:ext uri="{BB962C8B-B14F-4D97-AF65-F5344CB8AC3E}">
        <p14:creationId xmlns:p14="http://schemas.microsoft.com/office/powerpoint/2010/main" val="183913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42B2CFAF-BEE3-4F25-9129-FB56CD5CD7C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DDD772EF-E3AC-41ED-99DC-A027ACF9AD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1C3BE1D4BCA3D458B185E0C2B2D260F" ma:contentTypeVersion="13" ma:contentTypeDescription="Opret et nyt dokument." ma:contentTypeScope="" ma:versionID="f517aa604dfe2b89914195b61b2fcc21">
  <xsd:schema xmlns:xsd="http://www.w3.org/2001/XMLSchema" xmlns:xs="http://www.w3.org/2001/XMLSchema" xmlns:p="http://schemas.microsoft.com/office/2006/metadata/properties" xmlns:ns3="1f4c5584-4049-4670-96f1-2ba11463e0b7" xmlns:ns4="169fb043-450d-4121-9ffe-ada11dc72462" targetNamespace="http://schemas.microsoft.com/office/2006/metadata/properties" ma:root="true" ma:fieldsID="6a1348035fbf304c0854b21fd42bbb15" ns3:_="" ns4:_="">
    <xsd:import namespace="1f4c5584-4049-4670-96f1-2ba11463e0b7"/>
    <xsd:import namespace="169fb043-450d-4121-9ffe-ada11dc7246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4c5584-4049-4670-96f1-2ba11463e0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9fb043-450d-4121-9ffe-ada11dc72462"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SharingHintHash" ma:index="20"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ED49AB-59DE-4FF7-9348-60B6F5ACD27D}">
  <ds:schemaRefs>
    <ds:schemaRef ds:uri="1f4c5584-4049-4670-96f1-2ba11463e0b7"/>
    <ds:schemaRef ds:uri="http://schemas.microsoft.com/office/2006/documentManagement/types"/>
    <ds:schemaRef ds:uri="http://schemas.microsoft.com/office/infopath/2007/PartnerControls"/>
    <ds:schemaRef ds:uri="http://purl.org/dc/elements/1.1/"/>
    <ds:schemaRef ds:uri="http://schemas.microsoft.com/office/2006/metadata/properties"/>
    <ds:schemaRef ds:uri="169fb043-450d-4121-9ffe-ada11dc72462"/>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B09AFFA-FBAB-43F9-B3E8-292900A833C1}">
  <ds:schemaRefs>
    <ds:schemaRef ds:uri="http://schemas.microsoft.com/sharepoint/v3/contenttype/forms"/>
  </ds:schemaRefs>
</ds:datastoreItem>
</file>

<file path=customXml/itemProps3.xml><?xml version="1.0" encoding="utf-8"?>
<ds:datastoreItem xmlns:ds="http://schemas.openxmlformats.org/officeDocument/2006/customXml" ds:itemID="{A1B5092A-775A-4810-BB9B-23051139C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4c5584-4049-4670-96f1-2ba11463e0b7"/>
    <ds:schemaRef ds:uri="169fb043-450d-4121-9ffe-ada11dc724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2260</Words>
  <Application>Microsoft Office PowerPoint</Application>
  <PresentationFormat>Widescreen</PresentationFormat>
  <Paragraphs>432</Paragraphs>
  <Slides>49</Slides>
  <Notes>1</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49</vt:i4>
      </vt:variant>
    </vt:vector>
  </HeadingPairs>
  <TitlesOfParts>
    <vt:vector size="57" baseType="lpstr">
      <vt:lpstr>Arial</vt:lpstr>
      <vt:lpstr>Arial Black</vt:lpstr>
      <vt:lpstr>Calibri</vt:lpstr>
      <vt:lpstr>Helvetica</vt:lpstr>
      <vt:lpstr>Montserrat Medium</vt:lpstr>
      <vt:lpstr>Times New Roman</vt:lpstr>
      <vt:lpstr>AAU PowerPoint</vt:lpstr>
      <vt:lpstr>AAU PowerPoint - Blue</vt:lpstr>
      <vt:lpstr>DEPARTMENT OF  THE BUILT ENVIRONMENT</vt:lpstr>
      <vt:lpstr>DEPARTMENT OF THE BUILT ENVIRONMENT</vt:lpstr>
      <vt:lpstr>REMARKABLE RESULTS, GRANTS AND AWARDS </vt:lpstr>
      <vt:lpstr>KEY FIGURES</vt:lpstr>
      <vt:lpstr>ORGANISATION</vt:lpstr>
      <vt:lpstr>PUBLIC SECTOR SERVICE</vt:lpstr>
      <vt:lpstr>PUBLIC SECTOR SERVICE </vt:lpstr>
      <vt:lpstr>EDUCATION</vt:lpstr>
      <vt:lpstr>STUDY PROGRAMMES</vt:lpstr>
      <vt:lpstr>STUDENTS Approx. 700 students in total</vt:lpstr>
      <vt:lpstr>LABORATORIES</vt:lpstr>
      <vt:lpstr>LABORATORY FACILITIES</vt:lpstr>
      <vt:lpstr>DIVISIONS AND  RESEARCH GROUPS</vt:lpstr>
      <vt:lpstr>RESEARCH</vt:lpstr>
      <vt:lpstr>DIVISION OF ARCHITECTURAL ENGINEERING</vt:lpstr>
      <vt:lpstr>BUILDING INFORMATICS RESEARCH GROUP</vt:lpstr>
      <vt:lpstr>ENERGY IN BUILDINGS RESEARCH GROUP</vt:lpstr>
      <vt:lpstr>INDOOR ENVIRONMENT AND SUSTAINABLE BUILDINGS RESEARCH GROUP</vt:lpstr>
      <vt:lpstr>VENTILATION AND AIRFLOW IN BUILDINGS RESEARCH GROUP</vt:lpstr>
      <vt:lpstr>DIVISION OF BUILDING TECHNOLOGY AND MANAGEMENT</vt:lpstr>
      <vt:lpstr>PowerPoint-præsentation</vt:lpstr>
      <vt:lpstr>PowerPoint-præsentation</vt:lpstr>
      <vt:lpstr>DIVISION OF ENERGY EFFICIENCY, INDOOR CLIMATE AND SUSTAINABILITY OF BUILDINGS</vt:lpstr>
      <vt:lpstr>PowerPoint-præsentation</vt:lpstr>
      <vt:lpstr>PowerPoint-præsentation</vt:lpstr>
      <vt:lpstr>PowerPoint-præsentation</vt:lpstr>
      <vt:lpstr>PowerPoint-præsentation</vt:lpstr>
      <vt:lpstr>PowerPoint-præsentation</vt:lpstr>
      <vt:lpstr>DIVISION OF MARINE AND ENVIRONMENTAL ENGINEERING</vt:lpstr>
      <vt:lpstr>OCEAN AND COASTAL ENGINEERING RESEARCH GROUP</vt:lpstr>
      <vt:lpstr>URBAN POLLUTION RESEARCH GROUP</vt:lpstr>
      <vt:lpstr>URBAN SOIL RESEARCH GROUP</vt:lpstr>
      <vt:lpstr>URBAN WATER RESEARCH GROUP</vt:lpstr>
      <vt:lpstr>DIVISION OF STRUCTURES, MATERIALS AND GEOTECHNICS</vt:lpstr>
      <vt:lpstr>CONSTRUCTION MANAGEMENT RESEARCH GROUP</vt:lpstr>
      <vt:lpstr>GEOTECHNICAL ENGINEERING RESEARCH GROUP</vt:lpstr>
      <vt:lpstr>RELIABILITY AND RISK ANALYSIS RESEARCH GROUP</vt:lpstr>
      <vt:lpstr>RISK, RESILIENCE AND SUSTAINABILITY IN THE BUILT ENVIRONMENT RESEARCH GROUP</vt:lpstr>
      <vt:lpstr>DIVISION OF TOWN, HOUSING AND PROPERTY</vt:lpstr>
      <vt:lpstr>PowerPoint-præsentation</vt:lpstr>
      <vt:lpstr>PowerPoint-præsentation</vt:lpstr>
      <vt:lpstr>PowerPoint-præsentation</vt:lpstr>
      <vt:lpstr>DIVISION OF TRANSPORTATION ENGINEERING</vt:lpstr>
      <vt:lpstr>FREIGHT TRANSPORT RESEARCH GROUP</vt:lpstr>
      <vt:lpstr>TRAFFIC RESEARCH GROUP</vt:lpstr>
      <vt:lpstr>ROAD MODELLING RESEARCH GROUP</vt:lpstr>
      <vt:lpstr>REARCH CENTERS</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THE BUILT ENVIRONMENT</dc:title>
  <dc:creator>Per Heiselberg</dc:creator>
  <cp:lastModifiedBy>Vivi Søndergaard</cp:lastModifiedBy>
  <cp:revision>21</cp:revision>
  <dcterms:created xsi:type="dcterms:W3CDTF">2020-04-27T06:17:03Z</dcterms:created>
  <dcterms:modified xsi:type="dcterms:W3CDTF">2020-08-28T08:45:16Z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0x01010001C3BE1D4BCA3D458B185E0C2B2D260F</vt:lpwstr>
  </property>
</Properties>
</file>